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56" r:id="rId2"/>
    <p:sldId id="301" r:id="rId3"/>
    <p:sldId id="302" r:id="rId4"/>
    <p:sldId id="442" r:id="rId5"/>
    <p:sldId id="443" r:id="rId6"/>
    <p:sldId id="445" r:id="rId7"/>
    <p:sldId id="444" r:id="rId8"/>
    <p:sldId id="448" r:id="rId9"/>
    <p:sldId id="441" r:id="rId10"/>
    <p:sldId id="303" r:id="rId11"/>
    <p:sldId id="440" r:id="rId12"/>
    <p:sldId id="257" r:id="rId13"/>
    <p:sldId id="266" r:id="rId14"/>
    <p:sldId id="309" r:id="rId15"/>
    <p:sldId id="310" r:id="rId16"/>
    <p:sldId id="413" r:id="rId17"/>
    <p:sldId id="439" r:id="rId18"/>
    <p:sldId id="414" r:id="rId19"/>
    <p:sldId id="415" r:id="rId20"/>
    <p:sldId id="446" r:id="rId21"/>
    <p:sldId id="449" r:id="rId22"/>
    <p:sldId id="451" r:id="rId23"/>
    <p:sldId id="452" r:id="rId24"/>
    <p:sldId id="450" r:id="rId25"/>
    <p:sldId id="447" r:id="rId26"/>
    <p:sldId id="416" r:id="rId27"/>
    <p:sldId id="453" r:id="rId28"/>
    <p:sldId id="454" r:id="rId29"/>
    <p:sldId id="417" r:id="rId30"/>
    <p:sldId id="418" r:id="rId31"/>
    <p:sldId id="455" r:id="rId32"/>
    <p:sldId id="456" r:id="rId33"/>
    <p:sldId id="419" r:id="rId34"/>
    <p:sldId id="457" r:id="rId35"/>
    <p:sldId id="458" r:id="rId36"/>
    <p:sldId id="459" r:id="rId37"/>
    <p:sldId id="460" r:id="rId38"/>
    <p:sldId id="461" r:id="rId39"/>
    <p:sldId id="463" r:id="rId40"/>
    <p:sldId id="420" r:id="rId41"/>
    <p:sldId id="464" r:id="rId42"/>
    <p:sldId id="466" r:id="rId43"/>
    <p:sldId id="421" r:id="rId44"/>
    <p:sldId id="467" r:id="rId45"/>
    <p:sldId id="468" r:id="rId46"/>
    <p:sldId id="469" r:id="rId47"/>
    <p:sldId id="470" r:id="rId48"/>
    <p:sldId id="422" r:id="rId49"/>
    <p:sldId id="472" r:id="rId50"/>
    <p:sldId id="471" r:id="rId51"/>
    <p:sldId id="476" r:id="rId52"/>
    <p:sldId id="423" r:id="rId53"/>
    <p:sldId id="473" r:id="rId54"/>
    <p:sldId id="424" r:id="rId55"/>
    <p:sldId id="425" r:id="rId56"/>
    <p:sldId id="475" r:id="rId57"/>
    <p:sldId id="474" r:id="rId58"/>
    <p:sldId id="308" r:id="rId59"/>
    <p:sldId id="258" r:id="rId60"/>
    <p:sldId id="311" r:id="rId61"/>
    <p:sldId id="312" r:id="rId62"/>
    <p:sldId id="260" r:id="rId63"/>
    <p:sldId id="313" r:id="rId64"/>
    <p:sldId id="477" r:id="rId65"/>
    <p:sldId id="481" r:id="rId66"/>
    <p:sldId id="479" r:id="rId67"/>
    <p:sldId id="478" r:id="rId68"/>
    <p:sldId id="427" r:id="rId69"/>
    <p:sldId id="412"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ohn" initials="CB" lastIdx="1" clrIdx="0">
    <p:extLst>
      <p:ext uri="{19B8F6BF-5375-455C-9EA6-DF929625EA0E}">
        <p15:presenceInfo xmlns:p15="http://schemas.microsoft.com/office/powerpoint/2012/main" userId="S::cbohn2@unl.edu::8846c46b-5589-4bfa-9ce6-d52aec7c255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A00"/>
    <a:srgbClr val="FECC1F"/>
    <a:srgbClr val="FFFF00"/>
    <a:srgbClr val="FDD354"/>
    <a:srgbClr val="3FFF3F"/>
    <a:srgbClr val="00FF00"/>
    <a:srgbClr val="5B9BD5"/>
    <a:srgbClr val="C00000"/>
    <a:srgbClr val="385723"/>
    <a:srgbClr val="002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97" autoAdjust="0"/>
    <p:restoredTop sz="74150" autoAdjust="0"/>
  </p:normalViewPr>
  <p:slideViewPr>
    <p:cSldViewPr snapToGrid="0">
      <p:cViewPr varScale="1">
        <p:scale>
          <a:sx n="89" d="100"/>
          <a:sy n="89" d="100"/>
        </p:scale>
        <p:origin x="1664" y="1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9/18/21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8080 had 3500 transistors. 8086 had 29000 transistors. Modern x86 processors have more than 10x transistor count than original 8086.</a:t>
            </a:r>
          </a:p>
          <a:p>
            <a:endParaRPr lang="en-US" dirty="0"/>
          </a:p>
          <a:p>
            <a:r>
              <a:rPr lang="en-US" dirty="0"/>
              <a:t>Since memory caches now dominate the processor die, I’m not sure that the translation layer’s overhead is a significant factor anymore.</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1183367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Four 16-bit physical registers had 8-bit virtual registers so you could access the upper or lower byte</a:t>
            </a:r>
          </a:p>
          <a:p>
            <a:endParaRPr lang="en-US" dirty="0"/>
          </a:p>
          <a:p>
            <a:r>
              <a:rPr lang="en-US" dirty="0"/>
              <a:t>Original terminology:</a:t>
            </a:r>
          </a:p>
          <a:p>
            <a:r>
              <a:rPr lang="en-US" dirty="0"/>
              <a:t>%ax was the accumulator</a:t>
            </a:r>
          </a:p>
          <a:p>
            <a:r>
              <a:rPr lang="en-US" dirty="0"/>
              <a:t>%cx was the counter</a:t>
            </a:r>
          </a:p>
          <a:p>
            <a:r>
              <a:rPr lang="en-US" dirty="0"/>
              <a:t>%dx was for data</a:t>
            </a:r>
          </a:p>
          <a:p>
            <a:r>
              <a:rPr lang="en-US" dirty="0"/>
              <a:t>%bx was for a data structure’s base address</a:t>
            </a:r>
          </a:p>
          <a:p>
            <a:r>
              <a:rPr lang="en-US" dirty="0"/>
              <a:t>%</a:t>
            </a:r>
            <a:r>
              <a:rPr lang="en-US" dirty="0" err="1"/>
              <a:t>si</a:t>
            </a:r>
            <a:r>
              <a:rPr lang="en-US" dirty="0"/>
              <a:t> was for the source index</a:t>
            </a:r>
          </a:p>
          <a:p>
            <a:r>
              <a:rPr lang="en-US" dirty="0"/>
              <a:t>%di was for the destination index</a:t>
            </a:r>
          </a:p>
          <a:p>
            <a:r>
              <a:rPr lang="en-US" dirty="0"/>
              <a:t>%</a:t>
            </a:r>
            <a:r>
              <a:rPr lang="en-US" dirty="0" err="1"/>
              <a:t>sp</a:t>
            </a:r>
            <a:r>
              <a:rPr lang="en-US" dirty="0"/>
              <a:t> was (and is) the stack pointer</a:t>
            </a:r>
          </a:p>
          <a:p>
            <a:r>
              <a:rPr lang="en-US" dirty="0"/>
              <a:t>%bp was (and is) the base pointer aka frame pointer</a:t>
            </a:r>
          </a:p>
          <a:p>
            <a:endParaRPr lang="en-US" dirty="0"/>
          </a:p>
          <a:p>
            <a:r>
              <a:rPr lang="en-US" dirty="0"/>
              <a:t>Not shown: %</a:t>
            </a:r>
            <a:r>
              <a:rPr lang="en-US" dirty="0" err="1"/>
              <a:t>ip</a:t>
            </a:r>
            <a:r>
              <a:rPr lang="en-US" dirty="0"/>
              <a:t>, the instruction pointer</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922414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32-bit physical register had 16-bit virtual register for backwards </a:t>
            </a:r>
            <a:r>
              <a:rPr lang="en-US" dirty="0" err="1"/>
              <a:t>compatability</a:t>
            </a:r>
            <a:r>
              <a:rPr lang="en-US" dirty="0"/>
              <a:t>.</a:t>
            </a:r>
          </a:p>
          <a:p>
            <a:r>
              <a:rPr lang="en-US" dirty="0"/>
              <a:t>Nomenclature: %</a:t>
            </a:r>
            <a:r>
              <a:rPr lang="en-US" dirty="0" err="1"/>
              <a:t>eXX</a:t>
            </a:r>
            <a:r>
              <a:rPr lang="en-US" dirty="0"/>
              <a:t>, where the “e” is for “extended register”. Later we’ll see that the instructions carried a “l” suffix for “long word”.</a:t>
            </a:r>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21201227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shown: %rip, the instruction pointer</a:t>
            </a:r>
          </a:p>
          <a:p>
            <a:r>
              <a:rPr lang="en-US" dirty="0"/>
              <a:t>When AMD extended x86 to 64 bits, they increased the number of registers to 16.</a:t>
            </a:r>
          </a:p>
          <a:p>
            <a:endParaRPr lang="en-US" dirty="0"/>
          </a:p>
          <a:p>
            <a:r>
              <a:rPr lang="en-US" dirty="0"/>
              <a:t>Each 64-bit physical register has 32-bit (and 16-bit (and 8-bit)) virtual register for backwards compatibility. New registers also have virtual registers because instructions operating on 32-bit types (or 16- or 8-) expect an appropriately-sized register.</a:t>
            </a:r>
          </a:p>
          <a:p>
            <a:r>
              <a:rPr lang="en-US" dirty="0"/>
              <a:t>Here, the “r” prefix simply means “register”; the new instruction have a “q” suffix for “quad word”. The new virtual registers have suffixes to indicate their sizes (“d” for “double word”, “w” for “word”, and “b” for “byte”(AMD) or “l” for “lower byte”(Intel)).</a:t>
            </a:r>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914351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 see here are:</a:t>
            </a:r>
          </a:p>
          <a:p>
            <a:pPr marL="228600" indent="-228600">
              <a:buAutoNum type="arabicParenR"/>
            </a:pPr>
            <a:r>
              <a:rPr lang="en-US" dirty="0"/>
              <a:t>On 32-bit machine, a long is 32 bits, but on 64-bit machine, a long is 64 bits</a:t>
            </a:r>
          </a:p>
          <a:p>
            <a:pPr marL="228600" indent="-228600">
              <a:buAutoNum type="arabicParenR"/>
            </a:pPr>
            <a:r>
              <a:rPr lang="en-US" dirty="0"/>
              <a:t>Effect of register count: IA32 passed function arguments on the stack, but x86-64 passes arguments in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646407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2016680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click: point out operands (source, destination)</a:t>
            </a:r>
          </a:p>
          <a:p>
            <a:r>
              <a:rPr lang="en-US" dirty="0"/>
              <a:t>Second click: relevant registers and memory before instruction executes</a:t>
            </a:r>
          </a:p>
          <a:p>
            <a:r>
              <a:rPr lang="en-US" dirty="0"/>
              <a:t>Third click: show that %</a:t>
            </a:r>
            <a:r>
              <a:rPr lang="en-US" dirty="0" err="1"/>
              <a:t>rbx</a:t>
            </a:r>
            <a:r>
              <a:rPr lang="en-US" dirty="0"/>
              <a:t> contains a pointer</a:t>
            </a:r>
          </a:p>
          <a:p>
            <a:r>
              <a:rPr lang="en-US" dirty="0"/>
              <a:t>Fourth click: relevant memory after instruction executes</a:t>
            </a:r>
          </a:p>
          <a:p>
            <a:endParaRPr lang="en-US" dirty="0"/>
          </a:p>
          <a:p>
            <a:r>
              <a:rPr lang="en-US" dirty="0"/>
              <a:t>Notice also the `mov` register-to-register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26754409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Uses mov instead of add because compiler performs the addition at compile-time</a:t>
            </a:r>
          </a:p>
          <a:p>
            <a:r>
              <a:rPr lang="en-US" dirty="0"/>
              <a:t>Here we have `mov` immediate-to-memory instructions (using an addressing mode students haven’t seen yet)</a:t>
            </a:r>
          </a:p>
          <a:p>
            <a:r>
              <a:rPr lang="en-US" dirty="0" err="1"/>
              <a:t>movb</a:t>
            </a:r>
            <a:r>
              <a:rPr lang="en-US" dirty="0"/>
              <a:t>, </a:t>
            </a:r>
            <a:r>
              <a:rPr lang="en-US" dirty="0" err="1"/>
              <a:t>movw</a:t>
            </a:r>
            <a:r>
              <a:rPr lang="en-US" dirty="0"/>
              <a:t>, </a:t>
            </a:r>
            <a:r>
              <a:rPr lang="en-US" dirty="0" err="1"/>
              <a:t>movl</a:t>
            </a:r>
            <a:r>
              <a:rPr lang="en-US" dirty="0"/>
              <a:t>, </a:t>
            </a:r>
            <a:r>
              <a:rPr lang="en-US" dirty="0" err="1"/>
              <a:t>movq</a:t>
            </a:r>
            <a:endParaRPr lang="en-US" dirty="0"/>
          </a:p>
          <a:p>
            <a:endParaRPr lang="en-US" dirty="0"/>
          </a:p>
          <a:p>
            <a:r>
              <a:rPr lang="en-US" dirty="0"/>
              <a:t>Used -O0 because lines of code that provably have no effect on result are optimized-away at -</a:t>
            </a:r>
            <a:r>
              <a:rPr lang="en-US" dirty="0" err="1"/>
              <a:t>Og</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3129174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the `mov` immediate-to-register instructions</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4203403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cwtl</a:t>
            </a:r>
            <a:r>
              <a:rPr lang="en-US" dirty="0"/>
              <a:t> = Convert signed Word to signed Long word</a:t>
            </a:r>
          </a:p>
          <a:p>
            <a:endParaRPr lang="en-US" dirty="0"/>
          </a:p>
          <a:p>
            <a:r>
              <a:rPr lang="en-US" dirty="0"/>
              <a:t>Incidentally, ARM handles the char case by doing a bitwise AND with 0xFF (thus eliminating the possible carry in bit8) and with </a:t>
            </a:r>
            <a:r>
              <a:rPr lang="en-US" dirty="0" err="1"/>
              <a:t>sxth</a:t>
            </a:r>
            <a:r>
              <a:rPr lang="en-US" dirty="0"/>
              <a:t> (Sign </a:t>
            </a:r>
            <a:r>
              <a:rPr lang="en-US" dirty="0" err="1"/>
              <a:t>eXTend</a:t>
            </a:r>
            <a:r>
              <a:rPr lang="en-US" dirty="0"/>
              <a:t> Halfword) which, like all other instructions, is 4 bytes.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2008567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40944307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should be pretty apparent that you cannot have an immediate value (i.e., a constant) as the destination</a:t>
            </a:r>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3408339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40860890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2, 4, 8 correspond to sizes of data types; there is dedicated hardware to perform this multiplication (left-shifting by 0, 1, 2, or 3) which is why other values are illegal.</a:t>
            </a:r>
          </a:p>
          <a:p>
            <a:endParaRPr lang="en-US" dirty="0"/>
          </a:p>
          <a:p>
            <a:r>
              <a:rPr lang="en-US" dirty="0"/>
              <a:t>For arrays of larger types (long double, or struct) then x86 does it the same way a “pure” RISC ISA would do it, with a separate instruction to compute the effective index:</a:t>
            </a:r>
          </a:p>
          <a:p>
            <a:r>
              <a:rPr lang="en-US" dirty="0" err="1"/>
              <a:t>salq</a:t>
            </a:r>
            <a:r>
              <a:rPr lang="en-US" dirty="0"/>
              <a:t> $4, %</a:t>
            </a:r>
            <a:r>
              <a:rPr lang="en-US" dirty="0" err="1"/>
              <a:t>rsi</a:t>
            </a:r>
            <a:endParaRPr lang="en-US" dirty="0"/>
          </a:p>
          <a:p>
            <a:r>
              <a:rPr lang="en-US" dirty="0"/>
              <a:t>… (%r13, %</a:t>
            </a:r>
            <a:r>
              <a:rPr lang="en-US" dirty="0" err="1"/>
              <a:t>rsi</a:t>
            </a:r>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2077813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0891466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3965171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19181670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Cannot move from memory to memory in one instruction</a:t>
            </a:r>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823816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Displacement is 8 bytes because </a:t>
            </a:r>
            <a:r>
              <a:rPr lang="en-US" i="1" dirty="0" err="1"/>
              <a:t>i</a:t>
            </a:r>
            <a:r>
              <a:rPr lang="en-US" i="0" dirty="0"/>
              <a:t> occupies 8 bytes and we want </a:t>
            </a:r>
            <a:r>
              <a:rPr lang="en-US" i="1" dirty="0"/>
              <a:t>j</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38704713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37</a:t>
            </a:fld>
            <a:endParaRPr lang="en-US"/>
          </a:p>
        </p:txBody>
      </p:sp>
    </p:spTree>
    <p:extLst>
      <p:ext uri="{BB962C8B-B14F-4D97-AF65-F5344CB8AC3E}">
        <p14:creationId xmlns:p14="http://schemas.microsoft.com/office/powerpoint/2010/main" val="6291894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38</a:t>
            </a:fld>
            <a:endParaRPr lang="en-US"/>
          </a:p>
        </p:txBody>
      </p:sp>
    </p:spTree>
    <p:extLst>
      <p:ext uri="{BB962C8B-B14F-4D97-AF65-F5344CB8AC3E}">
        <p14:creationId xmlns:p14="http://schemas.microsoft.com/office/powerpoint/2010/main" val="1576447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Compiler Explorer (https://</a:t>
            </a:r>
            <a:r>
              <a:rPr lang="en-US" dirty="0" err="1"/>
              <a:t>godbolt.org</a:t>
            </a:r>
            <a:r>
              <a:rPr lang="en-US" dirty="0"/>
              <a:t>/) is a great place to demonstrate this – it provides color highlighting to match the assembly to the original C.</a:t>
            </a:r>
          </a:p>
          <a:p>
            <a:r>
              <a:rPr lang="en-US" dirty="0"/>
              <a:t>If you change the arguments to “-</a:t>
            </a:r>
            <a:r>
              <a:rPr lang="en-US" dirty="0" err="1"/>
              <a:t>Og</a:t>
            </a:r>
            <a:r>
              <a:rPr lang="en-US" dirty="0"/>
              <a:t> -c” and check “compile to binary” then you can also show the binary code</a:t>
            </a:r>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1394628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10685936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here the addresses increment by 8, as we’re showing the full long instead of byte-by-byte</a:t>
            </a:r>
          </a:p>
          <a:p>
            <a:endParaRPr lang="en-US" dirty="0"/>
          </a:p>
          <a:p>
            <a:r>
              <a:rPr lang="en-US" dirty="0"/>
              <a:t>Because of a convention we’ll discuss later, </a:t>
            </a:r>
            <a:r>
              <a:rPr lang="en-US" i="1" dirty="0"/>
              <a:t>p</a:t>
            </a:r>
            <a:r>
              <a:rPr lang="en-US" i="0" dirty="0"/>
              <a:t> and </a:t>
            </a:r>
            <a:r>
              <a:rPr lang="en-US" i="1" dirty="0"/>
              <a:t>q</a:t>
            </a:r>
            <a:r>
              <a:rPr lang="en-US" i="0" dirty="0"/>
              <a:t> must map to registers %</a:t>
            </a:r>
            <a:r>
              <a:rPr lang="en-US" i="0" dirty="0" err="1"/>
              <a:t>rdi</a:t>
            </a:r>
            <a:r>
              <a:rPr lang="en-US" i="0" dirty="0"/>
              <a:t> and %</a:t>
            </a:r>
            <a:r>
              <a:rPr lang="en-US" i="0" dirty="0" err="1"/>
              <a:t>rsi</a:t>
            </a:r>
            <a:r>
              <a:rPr lang="en-US" i="0" dirty="0"/>
              <a:t>.</a:t>
            </a:r>
            <a:br>
              <a:rPr lang="en-US" i="0" dirty="0"/>
            </a:br>
            <a:r>
              <a:rPr lang="en-US" i="0" dirty="0"/>
              <a:t>Because they’re pointers, they hold addresses</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32493611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41</a:t>
            </a:fld>
            <a:endParaRPr lang="en-US"/>
          </a:p>
        </p:txBody>
      </p:sp>
    </p:spTree>
    <p:extLst>
      <p:ext uri="{BB962C8B-B14F-4D97-AF65-F5344CB8AC3E}">
        <p14:creationId xmlns:p14="http://schemas.microsoft.com/office/powerpoint/2010/main" val="19074222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42</a:t>
            </a:fld>
            <a:endParaRPr lang="en-US"/>
          </a:p>
        </p:txBody>
      </p:sp>
    </p:spTree>
    <p:extLst>
      <p:ext uri="{BB962C8B-B14F-4D97-AF65-F5344CB8AC3E}">
        <p14:creationId xmlns:p14="http://schemas.microsoft.com/office/powerpoint/2010/main" val="14254987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%r10 – register – value=0x200</a:t>
            </a:r>
          </a:p>
          <a:p>
            <a:r>
              <a:rPr lang="en-US" dirty="0"/>
              <a:t>0x210 – immediate value – value=0x210</a:t>
            </a:r>
          </a:p>
          <a:p>
            <a:r>
              <a:rPr lang="en-US" dirty="0"/>
              <a:t>(%r10) – address=0x200 – value=0xFFFF</a:t>
            </a:r>
          </a:p>
          <a:p>
            <a:r>
              <a:rPr lang="en-US" dirty="0"/>
              <a:t>8(%r10) – address=0x208 – value=0xC7</a:t>
            </a:r>
          </a:p>
          <a:p>
            <a:r>
              <a:rPr lang="en-US" dirty="0"/>
              <a:t>(%r10, %13, 4) – address=0x200+0x4*0x4=0x210 – value=0x23</a:t>
            </a:r>
          </a:p>
          <a:p>
            <a:r>
              <a:rPr lang="en-US" dirty="0"/>
              <a:t>0xF(%r10, %r11) – address=0xB+0x200+0x5=0x210 – value=0x23</a:t>
            </a:r>
          </a:p>
          <a:p>
            <a:r>
              <a:rPr lang="en-US" dirty="0"/>
              <a:t>16(%r10, %r11, 8) – address=0x10+0x200+0x1*0x8=0x220 -- value=0xABCD</a:t>
            </a:r>
          </a:p>
          <a:p>
            <a:r>
              <a:rPr lang="en-US" dirty="0"/>
              <a:t>-8(%r10, %r13, 4) – address=-8+0x200+0x4*0x4=0x208 – value=0xC7</a:t>
            </a:r>
          </a:p>
          <a:p>
            <a:r>
              <a:rPr lang="en-US" dirty="0"/>
              <a:t>0x20E(,%r12,2) – address=0x20E+0x5*0x2=0x218 – value=0x0</a:t>
            </a:r>
          </a:p>
          <a:p>
            <a:r>
              <a:rPr lang="en-US" dirty="0"/>
              <a:t>507(%r11, %r13) – address=0x1FB+0x1+0x4=0x200 – value=0xFFFF</a:t>
            </a:r>
          </a:p>
        </p:txBody>
      </p:sp>
      <p:sp>
        <p:nvSpPr>
          <p:cNvPr id="4" name="Slide Number Placeholder 3"/>
          <p:cNvSpPr>
            <a:spLocks noGrp="1"/>
          </p:cNvSpPr>
          <p:nvPr>
            <p:ph type="sldNum" sz="quarter" idx="5"/>
          </p:nvPr>
        </p:nvSpPr>
        <p:spPr/>
        <p:txBody>
          <a:bodyPr/>
          <a:lstStyle/>
          <a:p>
            <a:fld id="{B451C161-4068-4B77-B93E-241C90510927}" type="slidenum">
              <a:rPr lang="en-US" smtClean="0"/>
              <a:t>43</a:t>
            </a:fld>
            <a:endParaRPr lang="en-US"/>
          </a:p>
        </p:txBody>
      </p:sp>
    </p:spTree>
    <p:extLst>
      <p:ext uri="{BB962C8B-B14F-4D97-AF65-F5344CB8AC3E}">
        <p14:creationId xmlns:p14="http://schemas.microsoft.com/office/powerpoint/2010/main" val="2954460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5"/>
          </p:nvPr>
        </p:nvSpPr>
        <p:spPr/>
        <p:txBody>
          <a:bodyPr/>
          <a:lstStyle/>
          <a:p>
            <a:fld id="{B451C161-4068-4B77-B93E-241C90510927}" type="slidenum">
              <a:rPr lang="en-US" smtClean="0"/>
              <a:t>44</a:t>
            </a:fld>
            <a:endParaRPr lang="en-US"/>
          </a:p>
        </p:txBody>
      </p:sp>
    </p:spTree>
    <p:extLst>
      <p:ext uri="{BB962C8B-B14F-4D97-AF65-F5344CB8AC3E}">
        <p14:creationId xmlns:p14="http://schemas.microsoft.com/office/powerpoint/2010/main" val="14491738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Allocate space on the stack for the string</a:t>
            </a:r>
          </a:p>
          <a:p>
            <a:pPr marL="228600" indent="-228600">
              <a:buAutoNum type="arabicPeriod"/>
            </a:pPr>
            <a:r>
              <a:rPr lang="en-US" dirty="0"/>
              <a:t>Start populating the string (it is a bit odd, don’t you think, that it’s putting a quadword on a 2-byte boundary instead of an 8-byte boundary – clang on Mac sensibly places it on an 8-byte boundary, offsetting from frame pointer)</a:t>
            </a:r>
          </a:p>
          <a:p>
            <a:pPr marL="228600" indent="-228600">
              <a:buAutoNum type="arabicPeriod"/>
            </a:pPr>
            <a:r>
              <a:rPr lang="en-US" dirty="0"/>
              <a:t>Continue populating the string</a:t>
            </a:r>
          </a:p>
          <a:p>
            <a:pPr marL="228600" indent="-228600">
              <a:buAutoNum type="arabicPeriod"/>
            </a:pPr>
            <a:r>
              <a:rPr lang="en-US" dirty="0"/>
              <a:t>Finish populating the string</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45</a:t>
            </a:fld>
            <a:endParaRPr lang="en-US"/>
          </a:p>
        </p:txBody>
      </p:sp>
    </p:spTree>
    <p:extLst>
      <p:ext uri="{BB962C8B-B14F-4D97-AF65-F5344CB8AC3E}">
        <p14:creationId xmlns:p14="http://schemas.microsoft.com/office/powerpoint/2010/main" val="32736418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err="1"/>
              <a:t>leaq</a:t>
            </a:r>
            <a:r>
              <a:rPr lang="en-US" dirty="0"/>
              <a:t> calculated the address 2 bytes after %</a:t>
            </a:r>
            <a:r>
              <a:rPr lang="en-US" dirty="0" err="1"/>
              <a:t>rsp</a:t>
            </a:r>
            <a:r>
              <a:rPr lang="en-US" dirty="0"/>
              <a:t> and placed that address in %</a:t>
            </a:r>
            <a:r>
              <a:rPr lang="en-US" dirty="0" err="1"/>
              <a:t>rdi</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46</a:t>
            </a:fld>
            <a:endParaRPr lang="en-US"/>
          </a:p>
        </p:txBody>
      </p:sp>
    </p:spTree>
    <p:extLst>
      <p:ext uri="{BB962C8B-B14F-4D97-AF65-F5344CB8AC3E}">
        <p14:creationId xmlns:p14="http://schemas.microsoft.com/office/powerpoint/2010/main" val="30822848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Both mov &amp; lea calculate a pointer. mov uses the pointer to access memory. lea saves the pointer itself to a register.</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40318715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1006371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17283572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15339375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division, the dividend is an </a:t>
            </a:r>
            <a:r>
              <a:rPr lang="en-US" dirty="0" err="1"/>
              <a:t>octaword</a:t>
            </a:r>
            <a:r>
              <a:rPr lang="en-US" dirty="0"/>
              <a:t> in %</a:t>
            </a:r>
            <a:r>
              <a:rPr lang="en-US" dirty="0" err="1"/>
              <a:t>rdx</a:t>
            </a:r>
            <a:r>
              <a:rPr lang="en-US" dirty="0"/>
              <a:t>:%</a:t>
            </a:r>
            <a:r>
              <a:rPr lang="en-US" dirty="0" err="1"/>
              <a:t>rax</a:t>
            </a:r>
            <a:r>
              <a:rPr lang="en-US" dirty="0"/>
              <a:t>. The divisor is in </a:t>
            </a:r>
            <a:r>
              <a:rPr lang="en-US" i="1" dirty="0" err="1"/>
              <a:t>src</a:t>
            </a:r>
            <a:r>
              <a:rPr lang="en-US" i="0" dirty="0"/>
              <a:t>. The quotient is placed in %</a:t>
            </a:r>
            <a:r>
              <a:rPr lang="en-US" i="0" dirty="0" err="1"/>
              <a:t>rax</a:t>
            </a:r>
            <a:r>
              <a:rPr lang="en-US" i="0" dirty="0"/>
              <a:t>, and the remainder is placed in %</a:t>
            </a:r>
            <a:r>
              <a:rPr lang="en-US" i="0" dirty="0" err="1"/>
              <a:t>rdx</a:t>
            </a:r>
            <a:r>
              <a:rPr lang="en-US" i="0" dirty="0"/>
              <a:t>.</a:t>
            </a:r>
          </a:p>
          <a:p>
            <a:endParaRPr lang="en-US" i="0" dirty="0"/>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9553415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Note that division is computationally expensive, and the compiler will try very hard not to call </a:t>
            </a:r>
            <a:r>
              <a:rPr lang="en-US" i="0" dirty="0" err="1"/>
              <a:t>idivq</a:t>
            </a:r>
            <a:r>
              <a:rPr lang="en-US" i="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From lab 5 starter code</a:t>
            </a:r>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51</a:t>
            </a:fld>
            <a:endParaRPr lang="en-US"/>
          </a:p>
        </p:txBody>
      </p:sp>
    </p:spTree>
    <p:extLst>
      <p:ext uri="{BB962C8B-B14F-4D97-AF65-F5344CB8AC3E}">
        <p14:creationId xmlns:p14="http://schemas.microsoft.com/office/powerpoint/2010/main" val="19477960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52</a:t>
            </a:fld>
            <a:endParaRPr lang="en-US"/>
          </a:p>
        </p:txBody>
      </p:sp>
    </p:spTree>
    <p:extLst>
      <p:ext uri="{BB962C8B-B14F-4D97-AF65-F5344CB8AC3E}">
        <p14:creationId xmlns:p14="http://schemas.microsoft.com/office/powerpoint/2010/main" val="10630020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53</a:t>
            </a:fld>
            <a:endParaRPr lang="en-US"/>
          </a:p>
        </p:txBody>
      </p:sp>
    </p:spTree>
    <p:extLst>
      <p:ext uri="{BB962C8B-B14F-4D97-AF65-F5344CB8AC3E}">
        <p14:creationId xmlns:p14="http://schemas.microsoft.com/office/powerpoint/2010/main" val="33710419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54</a:t>
            </a:fld>
            <a:endParaRPr lang="en-US"/>
          </a:p>
        </p:txBody>
      </p:sp>
    </p:spTree>
    <p:extLst>
      <p:ext uri="{BB962C8B-B14F-4D97-AF65-F5344CB8AC3E}">
        <p14:creationId xmlns:p14="http://schemas.microsoft.com/office/powerpoint/2010/main" val="26651585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55</a:t>
            </a:fld>
            <a:endParaRPr lang="en-US"/>
          </a:p>
        </p:txBody>
      </p:sp>
    </p:spTree>
    <p:extLst>
      <p:ext uri="{BB962C8B-B14F-4D97-AF65-F5344CB8AC3E}">
        <p14:creationId xmlns:p14="http://schemas.microsoft.com/office/powerpoint/2010/main" val="497248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56</a:t>
            </a:fld>
            <a:endParaRPr lang="en-US"/>
          </a:p>
        </p:txBody>
      </p:sp>
    </p:spTree>
    <p:extLst>
      <p:ext uri="{BB962C8B-B14F-4D97-AF65-F5344CB8AC3E}">
        <p14:creationId xmlns:p14="http://schemas.microsoft.com/office/powerpoint/2010/main" val="387803363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err="1"/>
              <a:t>addq</a:t>
            </a:r>
            <a:r>
              <a:rPr lang="en-US" sz="1200" dirty="0"/>
              <a:t> %r11, (%r10) – 0x10000 stored in memory address 0x200</a:t>
            </a:r>
          </a:p>
          <a:p>
            <a:r>
              <a:rPr lang="en-US" sz="1200" dirty="0" err="1"/>
              <a:t>subq</a:t>
            </a:r>
            <a:r>
              <a:rPr lang="en-US" sz="1200" dirty="0"/>
              <a:t> 0x18(%r10), %r11 – 0xFFFFFFFFFFFFFFFF stored in register %r11 (0xFF…FF = -0x1)</a:t>
            </a:r>
          </a:p>
          <a:p>
            <a:r>
              <a:rPr lang="en-US" sz="1200" dirty="0" err="1"/>
              <a:t>incq</a:t>
            </a:r>
            <a:r>
              <a:rPr lang="en-US" sz="1200" dirty="0"/>
              <a:t> 16(%r10) – 0x24 stored in memory address 0x210</a:t>
            </a:r>
          </a:p>
          <a:p>
            <a:r>
              <a:rPr lang="en-US" dirty="0" err="1"/>
              <a:t>decq</a:t>
            </a:r>
            <a:r>
              <a:rPr lang="en-US" dirty="0"/>
              <a:t> %r12 – 0x4 stored in register %r12</a:t>
            </a:r>
          </a:p>
          <a:p>
            <a:r>
              <a:rPr lang="en-US" dirty="0" err="1"/>
              <a:t>imulq</a:t>
            </a:r>
            <a:r>
              <a:rPr lang="en-US" dirty="0"/>
              <a:t> $8, (%</a:t>
            </a:r>
            <a:r>
              <a:rPr lang="en-US" dirty="0" err="1"/>
              <a:t>rax</a:t>
            </a:r>
            <a:r>
              <a:rPr lang="en-US" dirty="0"/>
              <a:t>, %r13, 4) – 0x55E68 stored in memory address 0x220 (0b1010 1101 1100 1101 &lt;&lt; 3)</a:t>
            </a:r>
          </a:p>
          <a:p>
            <a:r>
              <a:rPr lang="en-US" dirty="0" err="1"/>
              <a:t>sarb</a:t>
            </a:r>
            <a:r>
              <a:rPr lang="en-US" dirty="0"/>
              <a:t> $2, 8(%r10) – 0xE3 stored in memory address 0x208 (operating on one byte)</a:t>
            </a:r>
          </a:p>
          <a:p>
            <a:r>
              <a:rPr lang="en-US" dirty="0" err="1"/>
              <a:t>shrb</a:t>
            </a:r>
            <a:r>
              <a:rPr lang="en-US" dirty="0"/>
              <a:t> $2, 8(%r10) – assuming no reset of the destination’s value, 0x71 stored in memory address 0x208</a:t>
            </a:r>
          </a:p>
          <a:p>
            <a:r>
              <a:rPr lang="en-US" dirty="0" err="1"/>
              <a:t>leaq</a:t>
            </a:r>
            <a:r>
              <a:rPr lang="en-US" dirty="0"/>
              <a:t> (%r13, %r10), %r11 – 0x204 stored in register %r11</a:t>
            </a:r>
          </a:p>
        </p:txBody>
      </p:sp>
      <p:sp>
        <p:nvSpPr>
          <p:cNvPr id="4" name="Slide Number Placeholder 3"/>
          <p:cNvSpPr>
            <a:spLocks noGrp="1"/>
          </p:cNvSpPr>
          <p:nvPr>
            <p:ph type="sldNum" sz="quarter" idx="5"/>
          </p:nvPr>
        </p:nvSpPr>
        <p:spPr/>
        <p:txBody>
          <a:bodyPr/>
          <a:lstStyle/>
          <a:p>
            <a:fld id="{B451C161-4068-4B77-B93E-241C90510927}" type="slidenum">
              <a:rPr lang="en-US" smtClean="0"/>
              <a:t>57</a:t>
            </a:fld>
            <a:endParaRPr lang="en-US"/>
          </a:p>
        </p:txBody>
      </p:sp>
    </p:spTree>
    <p:extLst>
      <p:ext uri="{BB962C8B-B14F-4D97-AF65-F5344CB8AC3E}">
        <p14:creationId xmlns:p14="http://schemas.microsoft.com/office/powerpoint/2010/main" val="322092949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a:t>
            </a:r>
            <a:r>
              <a:rPr lang="en-US" b="1" i="1" dirty="0"/>
              <a:t>only</a:t>
            </a:r>
            <a:r>
              <a:rPr lang="en-US" b="0" i="0" dirty="0"/>
              <a:t> instructions that can access memory. (Besides </a:t>
            </a:r>
            <a:r>
              <a:rPr lang="en-US" b="0" i="0" dirty="0" err="1"/>
              <a:t>ldp</a:t>
            </a:r>
            <a:r>
              <a:rPr lang="en-US" b="0" i="0" dirty="0"/>
              <a:t>, </a:t>
            </a:r>
            <a:r>
              <a:rPr lang="en-US" b="0" i="0" dirty="0" err="1"/>
              <a:t>stp</a:t>
            </a:r>
            <a:r>
              <a:rPr lang="en-US" b="0" i="0"/>
              <a: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62</a:t>
            </a:fld>
            <a:endParaRPr lang="en-US"/>
          </a:p>
        </p:txBody>
      </p:sp>
    </p:spTree>
    <p:extLst>
      <p:ext uri="{BB962C8B-B14F-4D97-AF65-F5344CB8AC3E}">
        <p14:creationId xmlns:p14="http://schemas.microsoft.com/office/powerpoint/2010/main" val="485996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33486643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Division does not compute the remainder</a:t>
            </a:r>
          </a:p>
        </p:txBody>
      </p:sp>
      <p:sp>
        <p:nvSpPr>
          <p:cNvPr id="4" name="Slide Number Placeholder 3"/>
          <p:cNvSpPr>
            <a:spLocks noGrp="1"/>
          </p:cNvSpPr>
          <p:nvPr>
            <p:ph type="sldNum" sz="quarter" idx="5"/>
          </p:nvPr>
        </p:nvSpPr>
        <p:spPr/>
        <p:txBody>
          <a:bodyPr/>
          <a:lstStyle/>
          <a:p>
            <a:fld id="{B451C161-4068-4B77-B93E-241C90510927}" type="slidenum">
              <a:rPr lang="en-US" smtClean="0"/>
              <a:t>64</a:t>
            </a:fld>
            <a:endParaRPr lang="en-US"/>
          </a:p>
        </p:txBody>
      </p:sp>
    </p:spTree>
    <p:extLst>
      <p:ext uri="{BB962C8B-B14F-4D97-AF65-F5344CB8AC3E}">
        <p14:creationId xmlns:p14="http://schemas.microsoft.com/office/powerpoint/2010/main" val="11602956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65</a:t>
            </a:fld>
            <a:endParaRPr lang="en-US"/>
          </a:p>
        </p:txBody>
      </p:sp>
    </p:spTree>
    <p:extLst>
      <p:ext uri="{BB962C8B-B14F-4D97-AF65-F5344CB8AC3E}">
        <p14:creationId xmlns:p14="http://schemas.microsoft.com/office/powerpoint/2010/main" val="5910118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66</a:t>
            </a:fld>
            <a:endParaRPr lang="en-US"/>
          </a:p>
        </p:txBody>
      </p:sp>
    </p:spTree>
    <p:extLst>
      <p:ext uri="{BB962C8B-B14F-4D97-AF65-F5344CB8AC3E}">
        <p14:creationId xmlns:p14="http://schemas.microsoft.com/office/powerpoint/2010/main" val="375056411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err="1"/>
              <a:t>orn</a:t>
            </a:r>
            <a:r>
              <a:rPr lang="en-US" i="0" dirty="0"/>
              <a:t> = bitwise NOR</a:t>
            </a:r>
          </a:p>
        </p:txBody>
      </p:sp>
      <p:sp>
        <p:nvSpPr>
          <p:cNvPr id="4" name="Slide Number Placeholder 3"/>
          <p:cNvSpPr>
            <a:spLocks noGrp="1"/>
          </p:cNvSpPr>
          <p:nvPr>
            <p:ph type="sldNum" sz="quarter" idx="5"/>
          </p:nvPr>
        </p:nvSpPr>
        <p:spPr/>
        <p:txBody>
          <a:bodyPr/>
          <a:lstStyle/>
          <a:p>
            <a:fld id="{B451C161-4068-4B77-B93E-241C90510927}" type="slidenum">
              <a:rPr lang="en-US" smtClean="0"/>
              <a:t>67</a:t>
            </a:fld>
            <a:endParaRPr lang="en-US"/>
          </a:p>
        </p:txBody>
      </p:sp>
    </p:spTree>
    <p:extLst>
      <p:ext uri="{BB962C8B-B14F-4D97-AF65-F5344CB8AC3E}">
        <p14:creationId xmlns:p14="http://schemas.microsoft.com/office/powerpoint/2010/main" val="361692212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68</a:t>
            </a:fld>
            <a:endParaRPr lang="en-US"/>
          </a:p>
        </p:txBody>
      </p:sp>
    </p:spTree>
    <p:extLst>
      <p:ext uri="{BB962C8B-B14F-4D97-AF65-F5344CB8AC3E}">
        <p14:creationId xmlns:p14="http://schemas.microsoft.com/office/powerpoint/2010/main" val="4262853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machine code, left column is instruction’s address in memory; subsequent bytes machine code.</a:t>
            </a:r>
          </a:p>
          <a:p>
            <a:endParaRPr lang="en-US" dirty="0"/>
          </a:p>
          <a:p>
            <a:r>
              <a:rPr lang="en-US" dirty="0"/>
              <a:t>For x86, Compiler Explorer generated byte-reversed integers, as expected, but not for A64. This could be because A64 is bi-endian (technically, though it defaults to little endian), or it could be because it’s isn’t actually getting disassembled code for non-x86 (I noticed that x86 has spaces between bytes like a disassembler produces, but ARM doesn’t)</a:t>
            </a:r>
          </a:p>
          <a:p>
            <a:endParaRPr lang="en-US" dirty="0"/>
          </a:p>
          <a:p>
            <a:r>
              <a:rPr lang="en-US" dirty="0"/>
              <a:t>Point out the difference between %</a:t>
            </a:r>
            <a:r>
              <a:rPr lang="en-US" dirty="0" err="1"/>
              <a:t>rax</a:t>
            </a:r>
            <a:r>
              <a:rPr lang="en-US" dirty="0"/>
              <a:t> for non-pointer variable and (%</a:t>
            </a:r>
            <a:r>
              <a:rPr lang="en-US" dirty="0" err="1"/>
              <a:t>rbx</a:t>
            </a:r>
            <a:r>
              <a:rPr lang="en-US" dirty="0"/>
              <a:t>) for pointer variable – or x0 and [x19]</a:t>
            </a:r>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3100284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3579771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“timeline” left-to-right is not to scale</a:t>
            </a:r>
          </a:p>
          <a:p>
            <a:endParaRPr lang="en-US" dirty="0"/>
          </a:p>
          <a:p>
            <a:r>
              <a:rPr lang="en-US" dirty="0"/>
              <a:t>DEC PDP-7: Unix originally written for PDP-7</a:t>
            </a:r>
          </a:p>
          <a:p>
            <a:r>
              <a:rPr lang="en-US" dirty="0"/>
              <a:t>DEC PDP-11: Rewrite of Unix in C, introduction of C</a:t>
            </a:r>
          </a:p>
          <a:p>
            <a:r>
              <a:rPr lang="en-US" dirty="0"/>
              <a:t>DEC VAX: ”Quintessential CISC Architecture”</a:t>
            </a:r>
          </a:p>
          <a:p>
            <a:r>
              <a:rPr lang="en-US" dirty="0"/>
              <a:t>DEC Alpha: High-performance RISC design; the Windows NT port to Alpha lit a fire under Intel.</a:t>
            </a:r>
          </a:p>
          <a:p>
            <a:endParaRPr lang="en-US" dirty="0"/>
          </a:p>
          <a:p>
            <a:r>
              <a:rPr lang="en-US" dirty="0"/>
              <a:t>Intel 4004: first microprocessor</a:t>
            </a:r>
          </a:p>
          <a:p>
            <a:r>
              <a:rPr lang="en-US" dirty="0"/>
              <a:t>Intel 8008: first 8-bit microprocessor (despite the 4004 being used, I’d argue that 4 bits is too small to be practical)</a:t>
            </a:r>
          </a:p>
          <a:p>
            <a:r>
              <a:rPr lang="en-US" dirty="0"/>
              <a:t>Intel 8080: was in the Altair 8800; “Micro-</a:t>
            </a:r>
            <a:r>
              <a:rPr lang="en-US" dirty="0" err="1"/>
              <a:t>Soft”’s</a:t>
            </a:r>
            <a:r>
              <a:rPr lang="en-US" dirty="0"/>
              <a:t> first product was the BASIC interpreter for the Altair 8800; I’d argue its more significant impact, as an ISA, was…</a:t>
            </a:r>
          </a:p>
          <a:p>
            <a:endParaRPr lang="en-US" dirty="0"/>
          </a:p>
          <a:p>
            <a:r>
              <a:rPr lang="en-US" dirty="0" err="1"/>
              <a:t>Zilog</a:t>
            </a:r>
            <a:r>
              <a:rPr lang="en-US" dirty="0"/>
              <a:t> Z80: I’d argue that the Z80 is part of the 8080 ISA family, as its ISA was an extension of the 8080 (and most people programming the Z80 used the 8080 assembler) – but I can’t *not* mention the Z80 – TRS-80, </a:t>
            </a:r>
            <a:r>
              <a:rPr lang="en-US" dirty="0" err="1"/>
              <a:t>Kaypro</a:t>
            </a:r>
            <a:r>
              <a:rPr lang="en-US" dirty="0"/>
              <a:t> II, scores of others (including my family’s first computers, the H89, the Big Board, and the Little Board). Along with the 6502, I’d argue that the Z80 made the microcomputer / home computer market. Still in use in embedded systems.</a:t>
            </a:r>
          </a:p>
          <a:p>
            <a:endParaRPr lang="en-US" dirty="0"/>
          </a:p>
          <a:p>
            <a:r>
              <a:rPr lang="en-US" dirty="0"/>
              <a:t>Intel x86: The 8086 was a 16-bit microprocessor that was (more or less) “assembly language compatible” with the 8080 (but not binary compatible; contrast with the 32-bit and 64-bit extensions to x86). Despite Z80 &amp; 6502 creating the market, x86 clearly won the market. Note that the IBM PC was originally intended to be a business machine (as were several of the Z80-based machines such as the </a:t>
            </a:r>
            <a:r>
              <a:rPr lang="en-US" dirty="0" err="1"/>
              <a:t>Kaypro</a:t>
            </a:r>
            <a:r>
              <a:rPr lang="en-US" dirty="0"/>
              <a:t> II and the Compaq Portable). Note also that what became the IBM PC was originally expected to have an 8-bit processor; Intel had to create the 8088 as an 8086 that worked on a motherboard that has an 8-bit bus.</a:t>
            </a:r>
          </a:p>
          <a:p>
            <a:endParaRPr lang="en-US" dirty="0"/>
          </a:p>
          <a:p>
            <a:r>
              <a:rPr lang="en-US" dirty="0"/>
              <a:t>Motorola 6800: Honestly, I can’t say that the 6800 itself was particularly significant, except that its ISA was (more or less) used in the…</a:t>
            </a:r>
          </a:p>
          <a:p>
            <a:endParaRPr lang="en-US" dirty="0"/>
          </a:p>
          <a:p>
            <a:r>
              <a:rPr lang="en-US" dirty="0"/>
              <a:t>MOS 6502: The 6502 is to the 6800 what the Z80 is to the 8080. They both were created by engineers who previously worked on the original and learned lessons from the experience, and improved on the original – and then sold their processor at a significantly reduced price. By making microprocessors as inexpensive as they did, computers became affordable for home use. The 6502 was used in the Apple II, the Commodore 64, and others).</a:t>
            </a:r>
          </a:p>
          <a:p>
            <a:endParaRPr lang="en-US" dirty="0"/>
          </a:p>
          <a:p>
            <a:r>
              <a:rPr lang="en-US" dirty="0"/>
              <a:t>Motorola 68k: Most notable for being used in the original Apple Macintosh, the Palm Pilot, and the Space Shuttle. Still in use in embedded systems.</a:t>
            </a:r>
          </a:p>
          <a:p>
            <a:endParaRPr lang="en-US" dirty="0"/>
          </a:p>
          <a:p>
            <a:r>
              <a:rPr lang="en-US" dirty="0"/>
              <a:t>IBM System/360: Definitely a powerhouse in industry, but if I had to justify it as “notable,” I’d say that it ran OS/360, whose development led to Fred Brooks writing </a:t>
            </a:r>
            <a:r>
              <a:rPr lang="en-US" i="1" dirty="0"/>
              <a:t>The Mythical Man-Month</a:t>
            </a:r>
            <a:r>
              <a:rPr lang="en-US" i="0" dirty="0"/>
              <a:t>. Or, it “unified” the business computer line and the </a:t>
            </a:r>
            <a:r>
              <a:rPr lang="en-US" i="0"/>
              <a:t>scientific computer line.</a:t>
            </a:r>
            <a:endParaRPr lang="en-US" i="0" dirty="0"/>
          </a:p>
          <a:p>
            <a:endParaRPr lang="en-US" i="0" dirty="0"/>
          </a:p>
          <a:p>
            <a:r>
              <a:rPr lang="en-US" i="0" dirty="0"/>
              <a:t>Apple-IBM-Motorola PowerPC: RISC design that replaced the 68k in Macintosh</a:t>
            </a:r>
          </a:p>
          <a:p>
            <a:endParaRPr lang="en-US" i="0" dirty="0"/>
          </a:p>
          <a:p>
            <a:r>
              <a:rPr lang="en-US" i="0" dirty="0"/>
              <a:t>MIPS: One of the first research efforts that led to RISC designs; this ISA is notable for being used in Patterson &amp; Hennessey’s books to teach quantitative processor design.</a:t>
            </a:r>
          </a:p>
          <a:p>
            <a:endParaRPr lang="en-US" i="0" dirty="0"/>
          </a:p>
          <a:p>
            <a:r>
              <a:rPr lang="en-US" i="0" dirty="0"/>
              <a:t>[Acord RISC Machines / Advanced RISC Machines / ARM Holdings] ARM (including A32 &amp; A64): used in pretty much every smartphone today, also Raspberry Pi. And Apple’s replacement for x86 (which had replaced PowerPC) in Macintosh.</a:t>
            </a:r>
          </a:p>
          <a:p>
            <a:r>
              <a:rPr lang="en-US" i="0" dirty="0"/>
              <a:t>ARM Holdings Thumb (now known as T32): very popular in embedded microcontrollers, one of the two most common ISAs in hobby microcontroller boards.</a:t>
            </a:r>
            <a:br>
              <a:rPr lang="en-US" i="0" dirty="0"/>
            </a:br>
            <a:r>
              <a:rPr lang="en-US" i="0" dirty="0"/>
              <a:t>An interesting aspect of the ARM &amp; Thumb ISAs is that ARM Holdings doesn’t make any processors based on it; the design processor cores and then license the design to others, which is why you read about Qualcomm &amp; Broadcom processors.</a:t>
            </a:r>
          </a:p>
          <a:p>
            <a:endParaRPr lang="en-US" i="0" dirty="0"/>
          </a:p>
          <a:p>
            <a:r>
              <a:rPr lang="en-US" i="0" dirty="0"/>
              <a:t>[Atmel / Microchip Technology] AVR: very popular in embedded microcontrollers, the other of the two most common ISAs in hobby microcontroller boards.</a:t>
            </a:r>
          </a:p>
          <a:p>
            <a:endParaRPr lang="en-US" i="0" dirty="0"/>
          </a:p>
          <a:p>
            <a:r>
              <a:rPr lang="en-US" i="0" dirty="0"/>
              <a:t>Keep an eye on: [RISC-V Foundation / RISC-V International] RISC-V</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3879357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compact programs are very desirable when you have only a few kilobytes of memory.</a:t>
            </a:r>
          </a:p>
          <a:p>
            <a:r>
              <a:rPr lang="en-US" dirty="0"/>
              <a:t>(Even RISC ISAs use “program compression” in microcontrollers that allow some instructions to use 2 bytes and others 4.)</a:t>
            </a:r>
          </a:p>
          <a:p>
            <a:endParaRPr lang="en-US" dirty="0"/>
          </a:p>
          <a:p>
            <a:r>
              <a:rPr lang="en-US" dirty="0"/>
              <a:t>Many instructions access memory so programmers only need one instruction to act on values in memory, so few registers are needed.</a:t>
            </a:r>
          </a:p>
          <a:p>
            <a:r>
              <a:rPr lang="en-US" dirty="0"/>
              <a:t>Because there are few registers, many instructions must access memory.</a:t>
            </a:r>
          </a:p>
          <a:p>
            <a:endParaRPr lang="en-US" dirty="0"/>
          </a:p>
          <a:p>
            <a:r>
              <a:rPr lang="en-US" dirty="0"/>
              <a:t>Because there are few registers, the processor has a smaller footprint.</a:t>
            </a:r>
          </a:p>
          <a:p>
            <a:r>
              <a:rPr lang="en-US" dirty="0"/>
              <a:t>A smaller processor is cheaper and less prone to defects, and this can be achieved by having few registers.</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0853588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F74351-DC36-9E4A-A656-6ABE4AD632A7}" type="datetime1">
              <a:rPr lang="en-US" smtClean="0"/>
              <a:t>9/18/21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9100FA-E43E-5D43-80DD-92DF2F93F269}" type="datetime1">
              <a:rPr lang="en-US" smtClean="0"/>
              <a:t>9/18/21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ED6673C7-255B-F345-9AB7-941E075ECEA0}" type="datetime1">
              <a:rPr lang="en-US" smtClean="0"/>
              <a:t>9/18/21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F0A01D-CF99-2F44-8437-2E6EE040BF3F}" type="datetime1">
              <a:rPr lang="en-US" smtClean="0"/>
              <a:t>9/18/21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3AD3FE7-E2CB-1645-AD06-D3A400E58391}" type="datetime1">
              <a:rPr lang="en-US" smtClean="0"/>
              <a:t>9/18/21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E7FB500-6134-6140-86E2-38660493C2A9}" type="datetime1">
              <a:rPr lang="en-US" smtClean="0"/>
              <a:t>9/18/21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82D3D-6B49-9D4E-9660-E8E0CD4F0D1E}" type="datetime1">
              <a:rPr lang="en-US" smtClean="0"/>
              <a:t>9/18/21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1EE086-718F-7A4A-A8F6-97331097908B}" type="datetime1">
              <a:rPr lang="en-US" smtClean="0"/>
              <a:t>9/18/21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2D1AF5-A7CC-F345-85E4-F2221D025F25}" type="datetime1">
              <a:rPr lang="en-US" smtClean="0"/>
              <a:t>9/18/21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1CEFC49E-D16C-E041-AAF4-58EE991B3FE9}" type="datetime1">
              <a:rPr lang="en-US" smtClean="0"/>
              <a:t>9/18/21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Assembly Language</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Layers of Abstraction</a:t>
            </a:r>
          </a:p>
        </p:txBody>
      </p:sp>
      <p:sp>
        <p:nvSpPr>
          <p:cNvPr id="42" name="Content Placeholder 41">
            <a:extLst>
              <a:ext uri="{FF2B5EF4-FFF2-40B4-BE49-F238E27FC236}">
                <a16:creationId xmlns:a16="http://schemas.microsoft.com/office/drawing/2014/main" id="{24C51EC4-2AC4-614B-8A55-428027E38624}"/>
              </a:ext>
            </a:extLst>
          </p:cNvPr>
          <p:cNvSpPr>
            <a:spLocks noGrp="1"/>
          </p:cNvSpPr>
          <p:nvPr>
            <p:ph idx="1"/>
          </p:nvPr>
        </p:nvSpPr>
        <p:spPr>
          <a:xfrm>
            <a:off x="838199" y="1825625"/>
            <a:ext cx="11213109" cy="4351338"/>
          </a:xfrm>
        </p:spPr>
        <p:txBody>
          <a:bodyPr/>
          <a:lstStyle/>
          <a:p>
            <a:r>
              <a:rPr lang="en-US" dirty="0"/>
              <a:t>High Level Language			– platform-independent</a:t>
            </a:r>
          </a:p>
          <a:p>
            <a:r>
              <a:rPr lang="en-US" dirty="0"/>
              <a:t>Assembly Language			– uses ISA-specific instructions</a:t>
            </a:r>
          </a:p>
          <a:p>
            <a:r>
              <a:rPr lang="en-US" dirty="0"/>
              <a:t>Machine Code				– byte-level encoding of assembly</a:t>
            </a:r>
            <a:br>
              <a:rPr lang="en-US" dirty="0"/>
            </a:br>
            <a:r>
              <a:rPr lang="en-US" dirty="0"/>
              <a:t>						    instructions, executed by processor</a:t>
            </a:r>
          </a:p>
          <a:p>
            <a:endParaRPr lang="en-US" dirty="0"/>
          </a:p>
          <a:p>
            <a:r>
              <a:rPr lang="en-US" dirty="0"/>
              <a:t>Instruction Set Architecture (ISA) 	– defines assembly instructions</a:t>
            </a:r>
            <a:br>
              <a:rPr lang="en-US" dirty="0"/>
            </a:br>
            <a:r>
              <a:rPr lang="en-US" dirty="0"/>
              <a:t>						    and their byte-level encoding</a:t>
            </a:r>
          </a:p>
          <a:p>
            <a:r>
              <a:rPr lang="en-US" dirty="0"/>
              <a:t>Microarchitecture			– hardware implementation of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41" name="Group 40">
            <a:extLst>
              <a:ext uri="{FF2B5EF4-FFF2-40B4-BE49-F238E27FC236}">
                <a16:creationId xmlns:a16="http://schemas.microsoft.com/office/drawing/2014/main" id="{80535DDB-4B36-524E-8436-86B87523DA61}"/>
              </a:ext>
            </a:extLst>
          </p:cNvPr>
          <p:cNvGrpSpPr/>
          <p:nvPr/>
        </p:nvGrpSpPr>
        <p:grpSpPr>
          <a:xfrm>
            <a:off x="8774723" y="5586717"/>
            <a:ext cx="2414954" cy="679939"/>
            <a:chOff x="3094892" y="4314092"/>
            <a:chExt cx="2414954" cy="679939"/>
          </a:xfrm>
        </p:grpSpPr>
        <p:sp>
          <p:nvSpPr>
            <p:cNvPr id="8" name="Parallelogram 7">
              <a:extLst>
                <a:ext uri="{FF2B5EF4-FFF2-40B4-BE49-F238E27FC236}">
                  <a16:creationId xmlns:a16="http://schemas.microsoft.com/office/drawing/2014/main" id="{571E6519-CA81-574D-8D82-FAECB4F442E8}"/>
                </a:ext>
              </a:extLst>
            </p:cNvPr>
            <p:cNvSpPr/>
            <p:nvPr/>
          </p:nvSpPr>
          <p:spPr>
            <a:xfrm>
              <a:off x="3094892" y="4314092"/>
              <a:ext cx="2414954" cy="480646"/>
            </a:xfrm>
            <a:prstGeom prst="parallelogram">
              <a:avLst/>
            </a:prstGeom>
            <a:solidFill>
              <a:schemeClr val="tx1">
                <a:lumMod val="75000"/>
                <a:lumOff val="25000"/>
              </a:schemeClr>
            </a:solidFill>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F97C6EEC-0BEF-5041-8A60-CBD7F639ED0E}"/>
                </a:ext>
              </a:extLst>
            </p:cNvPr>
            <p:cNvCxnSpPr/>
            <p:nvPr/>
          </p:nvCxnSpPr>
          <p:spPr>
            <a:xfrm>
              <a:off x="3094892"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2F7310-7CD4-4347-B451-0E018014CA1F}"/>
                </a:ext>
              </a:extLst>
            </p:cNvPr>
            <p:cNvCxnSpPr/>
            <p:nvPr/>
          </p:nvCxnSpPr>
          <p:spPr>
            <a:xfrm>
              <a:off x="3282461"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76910A6-022F-5744-B074-09E312876A6E}"/>
                </a:ext>
              </a:extLst>
            </p:cNvPr>
            <p:cNvCxnSpPr/>
            <p:nvPr/>
          </p:nvCxnSpPr>
          <p:spPr>
            <a:xfrm>
              <a:off x="350519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B5677AB-A91B-A041-9AAB-9761A5161339}"/>
                </a:ext>
              </a:extLst>
            </p:cNvPr>
            <p:cNvCxnSpPr/>
            <p:nvPr/>
          </p:nvCxnSpPr>
          <p:spPr>
            <a:xfrm>
              <a:off x="3692768"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CD2B458-719B-A745-9BB5-56D7ED16FDF9}"/>
                </a:ext>
              </a:extLst>
            </p:cNvPr>
            <p:cNvCxnSpPr/>
            <p:nvPr/>
          </p:nvCxnSpPr>
          <p:spPr>
            <a:xfrm>
              <a:off x="39155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6F882D4-A1CD-4C4B-BC53-78CDBBCBB457}"/>
                </a:ext>
              </a:extLst>
            </p:cNvPr>
            <p:cNvCxnSpPr/>
            <p:nvPr/>
          </p:nvCxnSpPr>
          <p:spPr>
            <a:xfrm>
              <a:off x="41030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9ABD062-A085-2A4B-94BF-00221283FABF}"/>
                </a:ext>
              </a:extLst>
            </p:cNvPr>
            <p:cNvCxnSpPr/>
            <p:nvPr/>
          </p:nvCxnSpPr>
          <p:spPr>
            <a:xfrm>
              <a:off x="4325814"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5609118-F199-9843-ADBE-EB00C72FDE1F}"/>
                </a:ext>
              </a:extLst>
            </p:cNvPr>
            <p:cNvCxnSpPr/>
            <p:nvPr/>
          </p:nvCxnSpPr>
          <p:spPr>
            <a:xfrm>
              <a:off x="4513383"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3E67C92-D851-3347-B6F7-86AF5D38322D}"/>
                </a:ext>
              </a:extLst>
            </p:cNvPr>
            <p:cNvCxnSpPr/>
            <p:nvPr/>
          </p:nvCxnSpPr>
          <p:spPr>
            <a:xfrm>
              <a:off x="4724400"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AFE1424-5BCA-1843-A12A-49EC214DBBB8}"/>
                </a:ext>
              </a:extLst>
            </p:cNvPr>
            <p:cNvCxnSpPr/>
            <p:nvPr/>
          </p:nvCxnSpPr>
          <p:spPr>
            <a:xfrm>
              <a:off x="4911969"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7D11378-5207-9845-9866-D15D626A8FFC}"/>
                </a:ext>
              </a:extLst>
            </p:cNvPr>
            <p:cNvCxnSpPr/>
            <p:nvPr/>
          </p:nvCxnSpPr>
          <p:spPr>
            <a:xfrm>
              <a:off x="5134707"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841EC82-2B32-E547-8BD6-4B629285866D}"/>
                </a:ext>
              </a:extLst>
            </p:cNvPr>
            <p:cNvCxnSpPr/>
            <p:nvPr/>
          </p:nvCxnSpPr>
          <p:spPr>
            <a:xfrm>
              <a:off x="5322276" y="479473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A924194-C35A-B749-8040-F78DA9860267}"/>
                </a:ext>
              </a:extLst>
            </p:cNvPr>
            <p:cNvCxnSpPr/>
            <p:nvPr/>
          </p:nvCxnSpPr>
          <p:spPr>
            <a:xfrm>
              <a:off x="5509846" y="4314092"/>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3C2BE93-01F2-5245-865F-E719D1C940A3}"/>
                </a:ext>
              </a:extLst>
            </p:cNvPr>
            <p:cNvCxnSpPr/>
            <p:nvPr/>
          </p:nvCxnSpPr>
          <p:spPr>
            <a:xfrm>
              <a:off x="5474676" y="4513385"/>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05169BA-BDAD-9640-A8FD-8F0EF087C8FB}"/>
                </a:ext>
              </a:extLst>
            </p:cNvPr>
            <p:cNvCxnSpPr/>
            <p:nvPr/>
          </p:nvCxnSpPr>
          <p:spPr>
            <a:xfrm>
              <a:off x="5427783" y="4712678"/>
              <a:ext cx="0" cy="199293"/>
            </a:xfrm>
            <a:prstGeom prst="line">
              <a:avLst/>
            </a:prstGeom>
            <a:ln w="5715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07060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15FE1-DD0E-8C4D-BEA3-4523AF6C00E3}"/>
              </a:ext>
            </a:extLst>
          </p:cNvPr>
          <p:cNvSpPr>
            <a:spLocks noGrp="1"/>
          </p:cNvSpPr>
          <p:nvPr>
            <p:ph type="title"/>
          </p:nvPr>
        </p:nvSpPr>
        <p:spPr/>
        <p:txBody>
          <a:bodyPr/>
          <a:lstStyle/>
          <a:p>
            <a:r>
              <a:rPr lang="en-US" dirty="0"/>
              <a:t>Two Classes of ISAs</a:t>
            </a:r>
          </a:p>
        </p:txBody>
      </p:sp>
      <p:sp>
        <p:nvSpPr>
          <p:cNvPr id="3" name="Content Placeholder 2">
            <a:extLst>
              <a:ext uri="{FF2B5EF4-FFF2-40B4-BE49-F238E27FC236}">
                <a16:creationId xmlns:a16="http://schemas.microsoft.com/office/drawing/2014/main" id="{C4195F14-AE3B-8847-8F70-7812A168F17D}"/>
              </a:ext>
            </a:extLst>
          </p:cNvPr>
          <p:cNvSpPr>
            <a:spLocks noGrp="1"/>
          </p:cNvSpPr>
          <p:nvPr>
            <p:ph idx="1"/>
          </p:nvPr>
        </p:nvSpPr>
        <p:spPr/>
        <p:txBody>
          <a:bodyPr/>
          <a:lstStyle/>
          <a:p>
            <a:r>
              <a:rPr lang="en-US" dirty="0"/>
              <a:t>Complex Instruction Set Computer (CISC)</a:t>
            </a:r>
          </a:p>
          <a:p>
            <a:pPr lvl="1"/>
            <a:r>
              <a:rPr lang="en-US" dirty="0"/>
              <a:t>Driven by limitations of early computers</a:t>
            </a:r>
          </a:p>
          <a:p>
            <a:endParaRPr lang="en-US" dirty="0"/>
          </a:p>
          <a:p>
            <a:endParaRPr lang="en-US" dirty="0"/>
          </a:p>
          <a:p>
            <a:r>
              <a:rPr lang="en-US" dirty="0"/>
              <a:t>Reduced Instruction Set Computer (RISC)</a:t>
            </a:r>
          </a:p>
          <a:p>
            <a:pPr lvl="1"/>
            <a:r>
              <a:rPr lang="en-US" dirty="0"/>
              <a:t>Driven by advances in semiconductor technology</a:t>
            </a:r>
          </a:p>
        </p:txBody>
      </p:sp>
      <p:sp>
        <p:nvSpPr>
          <p:cNvPr id="4" name="Footer Placeholder 3">
            <a:extLst>
              <a:ext uri="{FF2B5EF4-FFF2-40B4-BE49-F238E27FC236}">
                <a16:creationId xmlns:a16="http://schemas.microsoft.com/office/drawing/2014/main" id="{D2D4601E-6FE4-E240-B035-579561DEA5AB}"/>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8C3C71AE-02AD-4B43-A15B-4B6157AEC338}"/>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6" name="Text Placeholder 5">
            <a:extLst>
              <a:ext uri="{FF2B5EF4-FFF2-40B4-BE49-F238E27FC236}">
                <a16:creationId xmlns:a16="http://schemas.microsoft.com/office/drawing/2014/main" id="{44F602E3-1F2C-C04E-BBA4-A7520F2CF56A}"/>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42773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pPr lvl="1"/>
            <a:r>
              <a:rPr lang="en-US" dirty="0"/>
              <a:t>More compact</a:t>
            </a:r>
          </a:p>
          <a:p>
            <a:pPr lvl="1"/>
            <a:r>
              <a:rPr lang="en-US" dirty="0"/>
              <a:t>Optimizes memory usage</a:t>
            </a:r>
          </a:p>
          <a:p>
            <a:pPr lvl="1"/>
            <a:endParaRPr lang="en-US" dirty="0"/>
          </a:p>
          <a:p>
            <a:pPr lvl="1">
              <a:tabLst>
                <a:tab pos="4965700" algn="r"/>
              </a:tabLst>
            </a:pPr>
            <a:r>
              <a:rPr lang="en-US" dirty="0"/>
              <a:t>ret	1 byte</a:t>
            </a:r>
          </a:p>
          <a:p>
            <a:pPr lvl="1">
              <a:tabLst>
                <a:tab pos="4965700" algn="r"/>
              </a:tabLst>
            </a:pPr>
            <a:r>
              <a:rPr lang="en-US" dirty="0" err="1"/>
              <a:t>addq</a:t>
            </a:r>
            <a:r>
              <a:rPr lang="en-US" dirty="0"/>
              <a:t> %</a:t>
            </a:r>
            <a:r>
              <a:rPr lang="en-US" dirty="0" err="1"/>
              <a:t>rax</a:t>
            </a:r>
            <a:r>
              <a:rPr lang="en-US" dirty="0"/>
              <a:t>, %</a:t>
            </a:r>
            <a:r>
              <a:rPr lang="en-US" dirty="0" err="1"/>
              <a:t>rbx</a:t>
            </a:r>
            <a:r>
              <a:rPr lang="en-US" dirty="0"/>
              <a:t>	3 bytes</a:t>
            </a:r>
          </a:p>
          <a:p>
            <a:pPr lvl="1">
              <a:tabLst>
                <a:tab pos="4965700" algn="r"/>
              </a:tabLst>
            </a:pPr>
            <a:r>
              <a:rPr lang="en-US" dirty="0" err="1"/>
              <a:t>incq</a:t>
            </a:r>
            <a:r>
              <a:rPr lang="en-US" dirty="0"/>
              <a:t> %</a:t>
            </a:r>
            <a:r>
              <a:rPr lang="en-US" dirty="0" err="1"/>
              <a:t>rdi</a:t>
            </a:r>
            <a:r>
              <a:rPr lang="en-US" dirty="0"/>
              <a:t>	3 bytes</a:t>
            </a:r>
          </a:p>
          <a:p>
            <a:pPr lvl="1">
              <a:tabLst>
                <a:tab pos="4965700" algn="r"/>
              </a:tabLst>
            </a:pPr>
            <a:r>
              <a:rPr lang="en-US" dirty="0" err="1"/>
              <a:t>imulq</a:t>
            </a:r>
            <a:r>
              <a:rPr lang="en-US" dirty="0"/>
              <a:t> 9(%rdi,%rsi,8), %r10	6 bytes</a:t>
            </a:r>
          </a:p>
          <a:p>
            <a:pPr lvl="1">
              <a:tabLst>
                <a:tab pos="4965700" algn="r"/>
              </a:tabLst>
            </a:pPr>
            <a:r>
              <a:rPr lang="en-US" dirty="0" err="1"/>
              <a:t>blcfill</a:t>
            </a:r>
            <a:r>
              <a:rPr lang="en-US" dirty="0"/>
              <a:t> %r10,%r11	5 bytes</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a:xfrm>
            <a:off x="6172199" y="2505075"/>
            <a:ext cx="5357813" cy="3684588"/>
          </a:xfrm>
        </p:spPr>
        <p:txBody>
          <a:bodyPr>
            <a:normAutofit/>
          </a:bodyPr>
          <a:lstStyle/>
          <a:p>
            <a:r>
              <a:rPr lang="en-US" dirty="0"/>
              <a:t>Fixed-length instructions</a:t>
            </a:r>
          </a:p>
          <a:p>
            <a:pPr lvl="1"/>
            <a:r>
              <a:rPr lang="en-US" dirty="0"/>
              <a:t>Faster decoding – less logic required</a:t>
            </a:r>
          </a:p>
          <a:p>
            <a:pPr lvl="1"/>
            <a:r>
              <a:rPr lang="en-US" dirty="0"/>
              <a:t>Simplifies pre-fetching</a:t>
            </a:r>
          </a:p>
          <a:p>
            <a:pPr lvl="1"/>
            <a:endParaRPr lang="en-US" dirty="0"/>
          </a:p>
          <a:p>
            <a:pPr lvl="1">
              <a:tabLst>
                <a:tab pos="4965700" algn="r"/>
              </a:tabLst>
            </a:pPr>
            <a:r>
              <a:rPr lang="en-US" dirty="0"/>
              <a:t>ret	4 bytes</a:t>
            </a:r>
          </a:p>
          <a:p>
            <a:pPr lvl="1">
              <a:tabLst>
                <a:tab pos="4965700" algn="r"/>
              </a:tabLst>
            </a:pPr>
            <a:r>
              <a:rPr lang="en-US" dirty="0"/>
              <a:t>add x4, x5, x9	4 bytes</a:t>
            </a:r>
          </a:p>
          <a:p>
            <a:pPr lvl="1">
              <a:tabLst>
                <a:tab pos="4965700" algn="r"/>
              </a:tabLst>
            </a:pPr>
            <a:r>
              <a:rPr lang="en-US" dirty="0"/>
              <a:t>add x8, x8, 1	4 bytes</a:t>
            </a:r>
          </a:p>
          <a:p>
            <a:pPr lvl="1">
              <a:tabLst>
                <a:tab pos="4965700" algn="r"/>
              </a:tabLst>
            </a:pPr>
            <a:r>
              <a:rPr lang="en-US" dirty="0" err="1"/>
              <a:t>ldr</a:t>
            </a:r>
            <a:r>
              <a:rPr lang="en-US" dirty="0"/>
              <a:t> x7, [x15]	4 bytes</a:t>
            </a:r>
          </a:p>
          <a:p>
            <a:pPr lvl="1">
              <a:tabLst>
                <a:tab pos="4965700" algn="r"/>
              </a:tabLst>
            </a:pPr>
            <a:r>
              <a:rPr lang="en-US" dirty="0" err="1"/>
              <a:t>mul</a:t>
            </a:r>
            <a:r>
              <a:rPr lang="en-US" dirty="0"/>
              <a:t> x5, x7, x8	4 bytes</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06452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pPr lvl="1"/>
            <a:r>
              <a:rPr lang="en-US" dirty="0"/>
              <a:t>Smaller processor</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pPr lvl="1"/>
            <a:r>
              <a:rPr lang="en-US" dirty="0"/>
              <a:t>Requires fewer memory accesses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00549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6"/>
            <a:ext cx="5157787" cy="3684588"/>
          </a:xfrm>
        </p:spPr>
        <p:txBody>
          <a:bodyPr>
            <a:normAutofit/>
          </a:bodyPr>
          <a:lstStyle/>
          <a:p>
            <a:r>
              <a:rPr lang="en-US" dirty="0"/>
              <a:t>Variable-length instructions</a:t>
            </a:r>
          </a:p>
          <a:p>
            <a:r>
              <a:rPr lang="en-US" dirty="0"/>
              <a:t>Few general-purpose registers</a:t>
            </a:r>
          </a:p>
          <a:p>
            <a:r>
              <a:rPr lang="en-US" dirty="0"/>
              <a:t>Stack-intensive function calls</a:t>
            </a:r>
          </a:p>
          <a:p>
            <a:pPr lvl="1"/>
            <a:r>
              <a:rPr lang="en-US" dirty="0"/>
              <a:t>Save registers to stack</a:t>
            </a:r>
          </a:p>
          <a:p>
            <a:pPr lvl="1"/>
            <a:r>
              <a:rPr lang="en-US" dirty="0"/>
              <a:t>Place return address on stack</a:t>
            </a:r>
          </a:p>
          <a:p>
            <a:pPr lvl="1"/>
            <a:r>
              <a:rPr lang="en-US" dirty="0"/>
              <a:t>Place arguments on stack</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pPr lvl="1"/>
            <a:r>
              <a:rPr lang="en-US" dirty="0"/>
              <a:t>Save registers to stack</a:t>
            </a:r>
          </a:p>
          <a:p>
            <a:pPr lvl="1"/>
            <a:r>
              <a:rPr lang="en-US" dirty="0"/>
              <a:t>Place return address in register</a:t>
            </a:r>
          </a:p>
          <a:p>
            <a:pPr lvl="1"/>
            <a:r>
              <a:rPr lang="en-US" dirty="0"/>
              <a:t>Place arguments in registers</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798036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RISC vs CISC</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Complex Instruction Set Computer</a:t>
            </a:r>
          </a:p>
        </p:txBody>
      </p:sp>
      <p:sp>
        <p:nvSpPr>
          <p:cNvPr id="7" name="Content Placeholder 6">
            <a:extLst>
              <a:ext uri="{FF2B5EF4-FFF2-40B4-BE49-F238E27FC236}">
                <a16:creationId xmlns:a16="http://schemas.microsoft.com/office/drawing/2014/main" id="{62CD1EAA-DFCC-1149-A081-58598D76762D}"/>
              </a:ext>
            </a:extLst>
          </p:cNvPr>
          <p:cNvSpPr>
            <a:spLocks noGrp="1"/>
          </p:cNvSpPr>
          <p:nvPr>
            <p:ph sz="half" idx="2"/>
          </p:nvPr>
        </p:nvSpPr>
        <p:spPr>
          <a:xfrm>
            <a:off x="839788" y="2505075"/>
            <a:ext cx="5157787" cy="3926897"/>
          </a:xfrm>
        </p:spPr>
        <p:txBody>
          <a:bodyPr>
            <a:normAutofit/>
          </a:bodyPr>
          <a:lstStyle/>
          <a:p>
            <a:r>
              <a:rPr lang="en-US" dirty="0"/>
              <a:t>Variable-length instructions</a:t>
            </a:r>
          </a:p>
          <a:p>
            <a:r>
              <a:rPr lang="en-US" dirty="0"/>
              <a:t>Few general-purpose registers</a:t>
            </a:r>
          </a:p>
          <a:p>
            <a:r>
              <a:rPr lang="en-US" dirty="0"/>
              <a:t>Stack-intensive function calls</a:t>
            </a:r>
          </a:p>
          <a:p>
            <a:r>
              <a:rPr lang="en-US" dirty="0"/>
              <a:t>Arithmetic accesses memory</a:t>
            </a:r>
          </a:p>
          <a:p>
            <a:pPr lvl="1"/>
            <a:r>
              <a:rPr lang="en-US" dirty="0"/>
              <a:t>Necessary due to shortage of general-purpose registers</a:t>
            </a:r>
          </a:p>
          <a:p>
            <a:pPr lvl="1"/>
            <a:r>
              <a:rPr lang="en-US" dirty="0"/>
              <a:t>Programmer-friendly</a:t>
            </a:r>
          </a:p>
          <a:p>
            <a:pPr lvl="1"/>
            <a:r>
              <a:rPr lang="en-US" dirty="0"/>
              <a:t>Requires multiple calculations to complete instruction</a:t>
            </a:r>
          </a:p>
        </p:txBody>
      </p:sp>
      <p:sp>
        <p:nvSpPr>
          <p:cNvPr id="8" name="Text Placeholder 7">
            <a:extLst>
              <a:ext uri="{FF2B5EF4-FFF2-40B4-BE49-F238E27FC236}">
                <a16:creationId xmlns:a16="http://schemas.microsoft.com/office/drawing/2014/main" id="{362A505E-BE88-7249-8F58-1B249C938900}"/>
              </a:ext>
            </a:extLst>
          </p:cNvPr>
          <p:cNvSpPr>
            <a:spLocks noGrp="1"/>
          </p:cNvSpPr>
          <p:nvPr>
            <p:ph type="body" sz="quarter" idx="3"/>
          </p:nvPr>
        </p:nvSpPr>
        <p:spPr/>
        <p:txBody>
          <a:bodyPr/>
          <a:lstStyle/>
          <a:p>
            <a:r>
              <a:rPr lang="en-US" dirty="0"/>
              <a:t>Reduced Instruction Set Computer</a:t>
            </a:r>
          </a:p>
        </p:txBody>
      </p:sp>
      <p:sp>
        <p:nvSpPr>
          <p:cNvPr id="9" name="Content Placeholder 8">
            <a:extLst>
              <a:ext uri="{FF2B5EF4-FFF2-40B4-BE49-F238E27FC236}">
                <a16:creationId xmlns:a16="http://schemas.microsoft.com/office/drawing/2014/main" id="{CB37B57E-FE52-7A4D-89A9-20486DC345D7}"/>
              </a:ext>
            </a:extLst>
          </p:cNvPr>
          <p:cNvSpPr>
            <a:spLocks noGrp="1"/>
          </p:cNvSpPr>
          <p:nvPr>
            <p:ph sz="quarter" idx="4"/>
          </p:nvPr>
        </p:nvSpPr>
        <p:spPr/>
        <p:txBody>
          <a:bodyPr/>
          <a:lstStyle/>
          <a:p>
            <a:r>
              <a:rPr lang="en-US" dirty="0"/>
              <a:t>Fixed-length instructions</a:t>
            </a:r>
          </a:p>
          <a:p>
            <a:r>
              <a:rPr lang="en-US" dirty="0"/>
              <a:t>Ample general-purpose registers</a:t>
            </a:r>
          </a:p>
          <a:p>
            <a:r>
              <a:rPr lang="en-US" dirty="0"/>
              <a:t>Register-intensive function calls</a:t>
            </a:r>
          </a:p>
          <a:p>
            <a:r>
              <a:rPr lang="en-US" dirty="0"/>
              <a:t>Only load/store access memory</a:t>
            </a:r>
          </a:p>
          <a:p>
            <a:pPr lvl="1"/>
            <a:r>
              <a:rPr lang="en-US" dirty="0"/>
              <a:t>Simplifies instructions – only one calculation per instruction</a:t>
            </a:r>
          </a:p>
          <a:p>
            <a:pPr lvl="1"/>
            <a:r>
              <a:rPr lang="en-US" dirty="0"/>
              <a:t>Assumes compiler will generate assembly code</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10" name="Text Placeholder 9">
            <a:extLst>
              <a:ext uri="{FF2B5EF4-FFF2-40B4-BE49-F238E27FC236}">
                <a16:creationId xmlns:a16="http://schemas.microsoft.com/office/drawing/2014/main" id="{ECBC3BB4-61D1-CF47-89C4-3C566065F27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13277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Notable CISC, RISC ISAs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F675FFD2-9FD5-2D46-9B58-DBA2640F8B63}"/>
              </a:ext>
            </a:extLst>
          </p:cNvPr>
          <p:cNvSpPr txBox="1"/>
          <p:nvPr/>
        </p:nvSpPr>
        <p:spPr>
          <a:xfrm>
            <a:off x="3012526" y="1844660"/>
            <a:ext cx="745269" cy="369332"/>
          </a:xfrm>
          <a:prstGeom prst="rect">
            <a:avLst/>
          </a:prstGeom>
          <a:noFill/>
        </p:spPr>
        <p:txBody>
          <a:bodyPr wrap="none" rtlCol="0">
            <a:spAutoFit/>
          </a:bodyPr>
          <a:lstStyle/>
          <a:p>
            <a:r>
              <a:rPr lang="en-US" dirty="0"/>
              <a:t>PDP-7</a:t>
            </a:r>
          </a:p>
        </p:txBody>
      </p:sp>
      <p:sp>
        <p:nvSpPr>
          <p:cNvPr id="8" name="TextBox 7">
            <a:extLst>
              <a:ext uri="{FF2B5EF4-FFF2-40B4-BE49-F238E27FC236}">
                <a16:creationId xmlns:a16="http://schemas.microsoft.com/office/drawing/2014/main" id="{57270323-A465-0749-B0FB-FA5613163A85}"/>
              </a:ext>
            </a:extLst>
          </p:cNvPr>
          <p:cNvSpPr txBox="1"/>
          <p:nvPr/>
        </p:nvSpPr>
        <p:spPr>
          <a:xfrm>
            <a:off x="4196383" y="1844660"/>
            <a:ext cx="862287" cy="369332"/>
          </a:xfrm>
          <a:prstGeom prst="rect">
            <a:avLst/>
          </a:prstGeom>
          <a:noFill/>
        </p:spPr>
        <p:txBody>
          <a:bodyPr wrap="none" rtlCol="0">
            <a:spAutoFit/>
          </a:bodyPr>
          <a:lstStyle/>
          <a:p>
            <a:r>
              <a:rPr lang="en-US" dirty="0"/>
              <a:t>PDP-11</a:t>
            </a:r>
          </a:p>
        </p:txBody>
      </p:sp>
      <p:sp>
        <p:nvSpPr>
          <p:cNvPr id="9" name="TextBox 8">
            <a:extLst>
              <a:ext uri="{FF2B5EF4-FFF2-40B4-BE49-F238E27FC236}">
                <a16:creationId xmlns:a16="http://schemas.microsoft.com/office/drawing/2014/main" id="{40F9570C-040D-384F-92D8-2D0B325D97ED}"/>
              </a:ext>
            </a:extLst>
          </p:cNvPr>
          <p:cNvSpPr txBox="1"/>
          <p:nvPr/>
        </p:nvSpPr>
        <p:spPr>
          <a:xfrm>
            <a:off x="5806330" y="1844660"/>
            <a:ext cx="854016" cy="369332"/>
          </a:xfrm>
          <a:prstGeom prst="rect">
            <a:avLst/>
          </a:prstGeom>
          <a:noFill/>
        </p:spPr>
        <p:txBody>
          <a:bodyPr wrap="none" rtlCol="0">
            <a:spAutoFit/>
          </a:bodyPr>
          <a:lstStyle/>
          <a:p>
            <a:r>
              <a:rPr lang="en-US" dirty="0"/>
              <a:t>VAX-11</a:t>
            </a:r>
          </a:p>
        </p:txBody>
      </p:sp>
      <p:sp>
        <p:nvSpPr>
          <p:cNvPr id="10" name="TextBox 9">
            <a:extLst>
              <a:ext uri="{FF2B5EF4-FFF2-40B4-BE49-F238E27FC236}">
                <a16:creationId xmlns:a16="http://schemas.microsoft.com/office/drawing/2014/main" id="{851BFDCE-F667-1F4C-BB7D-407A707332FE}"/>
              </a:ext>
            </a:extLst>
          </p:cNvPr>
          <p:cNvSpPr txBox="1"/>
          <p:nvPr/>
        </p:nvSpPr>
        <p:spPr>
          <a:xfrm>
            <a:off x="4538163" y="2489428"/>
            <a:ext cx="652743" cy="369332"/>
          </a:xfrm>
          <a:prstGeom prst="rect">
            <a:avLst/>
          </a:prstGeom>
          <a:noFill/>
        </p:spPr>
        <p:txBody>
          <a:bodyPr wrap="none" rtlCol="0">
            <a:spAutoFit/>
          </a:bodyPr>
          <a:lstStyle/>
          <a:p>
            <a:r>
              <a:rPr lang="en-US" dirty="0"/>
              <a:t>4004</a:t>
            </a:r>
          </a:p>
        </p:txBody>
      </p:sp>
      <p:sp>
        <p:nvSpPr>
          <p:cNvPr id="11" name="TextBox 10">
            <a:extLst>
              <a:ext uri="{FF2B5EF4-FFF2-40B4-BE49-F238E27FC236}">
                <a16:creationId xmlns:a16="http://schemas.microsoft.com/office/drawing/2014/main" id="{1F565971-0F0D-9B48-A6E6-D24B3798C26E}"/>
              </a:ext>
            </a:extLst>
          </p:cNvPr>
          <p:cNvSpPr txBox="1"/>
          <p:nvPr/>
        </p:nvSpPr>
        <p:spPr>
          <a:xfrm>
            <a:off x="5190906" y="2489428"/>
            <a:ext cx="652743" cy="369332"/>
          </a:xfrm>
          <a:prstGeom prst="rect">
            <a:avLst/>
          </a:prstGeom>
          <a:noFill/>
        </p:spPr>
        <p:txBody>
          <a:bodyPr wrap="none" rtlCol="0">
            <a:spAutoFit/>
          </a:bodyPr>
          <a:lstStyle/>
          <a:p>
            <a:r>
              <a:rPr lang="en-US" dirty="0"/>
              <a:t>8008</a:t>
            </a:r>
          </a:p>
        </p:txBody>
      </p:sp>
      <p:sp>
        <p:nvSpPr>
          <p:cNvPr id="12" name="TextBox 11">
            <a:extLst>
              <a:ext uri="{FF2B5EF4-FFF2-40B4-BE49-F238E27FC236}">
                <a16:creationId xmlns:a16="http://schemas.microsoft.com/office/drawing/2014/main" id="{7214B9BD-54B8-AD47-A7CB-D63B7493C171}"/>
              </a:ext>
            </a:extLst>
          </p:cNvPr>
          <p:cNvSpPr txBox="1"/>
          <p:nvPr/>
        </p:nvSpPr>
        <p:spPr>
          <a:xfrm>
            <a:off x="5843649" y="2489428"/>
            <a:ext cx="652743" cy="369332"/>
          </a:xfrm>
          <a:prstGeom prst="rect">
            <a:avLst/>
          </a:prstGeom>
          <a:noFill/>
        </p:spPr>
        <p:txBody>
          <a:bodyPr wrap="none" rtlCol="0">
            <a:spAutoFit/>
          </a:bodyPr>
          <a:lstStyle/>
          <a:p>
            <a:r>
              <a:rPr lang="en-US" dirty="0"/>
              <a:t>8080</a:t>
            </a:r>
          </a:p>
        </p:txBody>
      </p:sp>
      <p:sp>
        <p:nvSpPr>
          <p:cNvPr id="13" name="TextBox 12">
            <a:extLst>
              <a:ext uri="{FF2B5EF4-FFF2-40B4-BE49-F238E27FC236}">
                <a16:creationId xmlns:a16="http://schemas.microsoft.com/office/drawing/2014/main" id="{190633AF-4516-3A4B-B745-F60813C6400E}"/>
              </a:ext>
            </a:extLst>
          </p:cNvPr>
          <p:cNvSpPr txBox="1"/>
          <p:nvPr/>
        </p:nvSpPr>
        <p:spPr>
          <a:xfrm>
            <a:off x="6512101" y="2489428"/>
            <a:ext cx="518091" cy="369332"/>
          </a:xfrm>
          <a:prstGeom prst="rect">
            <a:avLst/>
          </a:prstGeom>
          <a:noFill/>
        </p:spPr>
        <p:txBody>
          <a:bodyPr wrap="none" rtlCol="0">
            <a:spAutoFit/>
          </a:bodyPr>
          <a:lstStyle/>
          <a:p>
            <a:r>
              <a:rPr lang="en-US" dirty="0"/>
              <a:t>x86</a:t>
            </a:r>
          </a:p>
        </p:txBody>
      </p:sp>
      <p:sp>
        <p:nvSpPr>
          <p:cNvPr id="14" name="TextBox 13">
            <a:extLst>
              <a:ext uri="{FF2B5EF4-FFF2-40B4-BE49-F238E27FC236}">
                <a16:creationId xmlns:a16="http://schemas.microsoft.com/office/drawing/2014/main" id="{BD2BDAE0-62DD-484E-B420-519BFDCFDCFE}"/>
              </a:ext>
            </a:extLst>
          </p:cNvPr>
          <p:cNvSpPr txBox="1"/>
          <p:nvPr/>
        </p:nvSpPr>
        <p:spPr>
          <a:xfrm>
            <a:off x="5906967" y="2788760"/>
            <a:ext cx="526106" cy="369332"/>
          </a:xfrm>
          <a:prstGeom prst="rect">
            <a:avLst/>
          </a:prstGeom>
          <a:noFill/>
        </p:spPr>
        <p:txBody>
          <a:bodyPr wrap="none" rtlCol="0">
            <a:spAutoFit/>
          </a:bodyPr>
          <a:lstStyle/>
          <a:p>
            <a:r>
              <a:rPr lang="en-US" dirty="0"/>
              <a:t>Z80</a:t>
            </a:r>
          </a:p>
        </p:txBody>
      </p:sp>
      <p:sp>
        <p:nvSpPr>
          <p:cNvPr id="15" name="TextBox 14">
            <a:extLst>
              <a:ext uri="{FF2B5EF4-FFF2-40B4-BE49-F238E27FC236}">
                <a16:creationId xmlns:a16="http://schemas.microsoft.com/office/drawing/2014/main" id="{08F90690-6883-5942-ABD8-6653FECCAF80}"/>
              </a:ext>
            </a:extLst>
          </p:cNvPr>
          <p:cNvSpPr txBox="1"/>
          <p:nvPr/>
        </p:nvSpPr>
        <p:spPr>
          <a:xfrm>
            <a:off x="5843649" y="3158092"/>
            <a:ext cx="652743" cy="369332"/>
          </a:xfrm>
          <a:prstGeom prst="rect">
            <a:avLst/>
          </a:prstGeom>
          <a:noFill/>
        </p:spPr>
        <p:txBody>
          <a:bodyPr wrap="none" rtlCol="0">
            <a:spAutoFit/>
          </a:bodyPr>
          <a:lstStyle/>
          <a:p>
            <a:r>
              <a:rPr lang="en-US" dirty="0"/>
              <a:t>6800</a:t>
            </a:r>
          </a:p>
        </p:txBody>
      </p:sp>
      <p:sp>
        <p:nvSpPr>
          <p:cNvPr id="16" name="TextBox 15">
            <a:extLst>
              <a:ext uri="{FF2B5EF4-FFF2-40B4-BE49-F238E27FC236}">
                <a16:creationId xmlns:a16="http://schemas.microsoft.com/office/drawing/2014/main" id="{7B86E71B-5713-D243-9F55-CDCE3A95AB08}"/>
              </a:ext>
            </a:extLst>
          </p:cNvPr>
          <p:cNvSpPr txBox="1"/>
          <p:nvPr/>
        </p:nvSpPr>
        <p:spPr>
          <a:xfrm>
            <a:off x="6890088" y="3158092"/>
            <a:ext cx="522900" cy="369332"/>
          </a:xfrm>
          <a:prstGeom prst="rect">
            <a:avLst/>
          </a:prstGeom>
          <a:noFill/>
        </p:spPr>
        <p:txBody>
          <a:bodyPr wrap="none" rtlCol="0">
            <a:spAutoFit/>
          </a:bodyPr>
          <a:lstStyle/>
          <a:p>
            <a:r>
              <a:rPr lang="en-US" dirty="0"/>
              <a:t>68k</a:t>
            </a:r>
          </a:p>
        </p:txBody>
      </p:sp>
      <p:sp>
        <p:nvSpPr>
          <p:cNvPr id="17" name="TextBox 16">
            <a:extLst>
              <a:ext uri="{FF2B5EF4-FFF2-40B4-BE49-F238E27FC236}">
                <a16:creationId xmlns:a16="http://schemas.microsoft.com/office/drawing/2014/main" id="{726786E2-12A1-A14E-85C1-D5BDB9B51B64}"/>
              </a:ext>
            </a:extLst>
          </p:cNvPr>
          <p:cNvSpPr txBox="1"/>
          <p:nvPr/>
        </p:nvSpPr>
        <p:spPr>
          <a:xfrm>
            <a:off x="5906967" y="3457424"/>
            <a:ext cx="652743" cy="369332"/>
          </a:xfrm>
          <a:prstGeom prst="rect">
            <a:avLst/>
          </a:prstGeom>
          <a:noFill/>
        </p:spPr>
        <p:txBody>
          <a:bodyPr wrap="none" rtlCol="0">
            <a:spAutoFit/>
          </a:bodyPr>
          <a:lstStyle/>
          <a:p>
            <a:r>
              <a:rPr lang="en-US" dirty="0"/>
              <a:t>6502</a:t>
            </a:r>
          </a:p>
        </p:txBody>
      </p:sp>
      <p:sp>
        <p:nvSpPr>
          <p:cNvPr id="18" name="TextBox 17">
            <a:extLst>
              <a:ext uri="{FF2B5EF4-FFF2-40B4-BE49-F238E27FC236}">
                <a16:creationId xmlns:a16="http://schemas.microsoft.com/office/drawing/2014/main" id="{697EE301-542B-B445-8800-8DDBE17A37DE}"/>
              </a:ext>
            </a:extLst>
          </p:cNvPr>
          <p:cNvSpPr txBox="1"/>
          <p:nvPr/>
        </p:nvSpPr>
        <p:spPr>
          <a:xfrm>
            <a:off x="7901049" y="1844660"/>
            <a:ext cx="724878" cy="369332"/>
          </a:xfrm>
          <a:prstGeom prst="rect">
            <a:avLst/>
          </a:prstGeom>
          <a:noFill/>
        </p:spPr>
        <p:txBody>
          <a:bodyPr wrap="none" rtlCol="0">
            <a:spAutoFit/>
          </a:bodyPr>
          <a:lstStyle/>
          <a:p>
            <a:r>
              <a:rPr lang="en-US" dirty="0"/>
              <a:t>Alpha</a:t>
            </a:r>
          </a:p>
        </p:txBody>
      </p:sp>
      <p:sp>
        <p:nvSpPr>
          <p:cNvPr id="19" name="TextBox 18">
            <a:extLst>
              <a:ext uri="{FF2B5EF4-FFF2-40B4-BE49-F238E27FC236}">
                <a16:creationId xmlns:a16="http://schemas.microsoft.com/office/drawing/2014/main" id="{68090543-E688-364D-97D5-37BF051DC215}"/>
              </a:ext>
            </a:extLst>
          </p:cNvPr>
          <p:cNvSpPr txBox="1"/>
          <p:nvPr/>
        </p:nvSpPr>
        <p:spPr>
          <a:xfrm>
            <a:off x="2653870" y="4113637"/>
            <a:ext cx="1291957" cy="369332"/>
          </a:xfrm>
          <a:prstGeom prst="rect">
            <a:avLst/>
          </a:prstGeom>
          <a:noFill/>
        </p:spPr>
        <p:txBody>
          <a:bodyPr wrap="none" rtlCol="0">
            <a:spAutoFit/>
          </a:bodyPr>
          <a:lstStyle/>
          <a:p>
            <a:r>
              <a:rPr lang="en-US" dirty="0"/>
              <a:t>System/360</a:t>
            </a:r>
          </a:p>
        </p:txBody>
      </p:sp>
      <p:sp>
        <p:nvSpPr>
          <p:cNvPr id="20" name="TextBox 19">
            <a:extLst>
              <a:ext uri="{FF2B5EF4-FFF2-40B4-BE49-F238E27FC236}">
                <a16:creationId xmlns:a16="http://schemas.microsoft.com/office/drawing/2014/main" id="{5092F60C-3D9F-1744-A9E1-515184E98C7C}"/>
              </a:ext>
            </a:extLst>
          </p:cNvPr>
          <p:cNvSpPr txBox="1"/>
          <p:nvPr/>
        </p:nvSpPr>
        <p:spPr>
          <a:xfrm>
            <a:off x="7753348" y="3928971"/>
            <a:ext cx="1020279" cy="369332"/>
          </a:xfrm>
          <a:prstGeom prst="rect">
            <a:avLst/>
          </a:prstGeom>
          <a:noFill/>
        </p:spPr>
        <p:txBody>
          <a:bodyPr wrap="none" rtlCol="0">
            <a:spAutoFit/>
          </a:bodyPr>
          <a:lstStyle/>
          <a:p>
            <a:r>
              <a:rPr lang="en-US" dirty="0"/>
              <a:t>PowerPC</a:t>
            </a:r>
          </a:p>
        </p:txBody>
      </p:sp>
      <p:sp>
        <p:nvSpPr>
          <p:cNvPr id="21" name="TextBox 20">
            <a:extLst>
              <a:ext uri="{FF2B5EF4-FFF2-40B4-BE49-F238E27FC236}">
                <a16:creationId xmlns:a16="http://schemas.microsoft.com/office/drawing/2014/main" id="{4A9927AE-91E6-C64F-A554-01E9C3A39D38}"/>
              </a:ext>
            </a:extLst>
          </p:cNvPr>
          <p:cNvSpPr txBox="1"/>
          <p:nvPr/>
        </p:nvSpPr>
        <p:spPr>
          <a:xfrm>
            <a:off x="6771146" y="4542902"/>
            <a:ext cx="663964" cy="369332"/>
          </a:xfrm>
          <a:prstGeom prst="rect">
            <a:avLst/>
          </a:prstGeom>
          <a:noFill/>
        </p:spPr>
        <p:txBody>
          <a:bodyPr wrap="none" rtlCol="0">
            <a:spAutoFit/>
          </a:bodyPr>
          <a:lstStyle/>
          <a:p>
            <a:r>
              <a:rPr lang="en-US" dirty="0"/>
              <a:t>MIPS</a:t>
            </a:r>
          </a:p>
        </p:txBody>
      </p:sp>
      <p:sp>
        <p:nvSpPr>
          <p:cNvPr id="22" name="TextBox 21">
            <a:extLst>
              <a:ext uri="{FF2B5EF4-FFF2-40B4-BE49-F238E27FC236}">
                <a16:creationId xmlns:a16="http://schemas.microsoft.com/office/drawing/2014/main" id="{986AF615-3ABC-284B-A7A8-24E671B93F54}"/>
              </a:ext>
            </a:extLst>
          </p:cNvPr>
          <p:cNvSpPr txBox="1"/>
          <p:nvPr/>
        </p:nvSpPr>
        <p:spPr>
          <a:xfrm>
            <a:off x="7657760" y="5107100"/>
            <a:ext cx="639919" cy="369332"/>
          </a:xfrm>
          <a:prstGeom prst="rect">
            <a:avLst/>
          </a:prstGeom>
          <a:noFill/>
        </p:spPr>
        <p:txBody>
          <a:bodyPr wrap="none" rtlCol="0">
            <a:spAutoFit/>
          </a:bodyPr>
          <a:lstStyle/>
          <a:p>
            <a:r>
              <a:rPr lang="en-US" dirty="0"/>
              <a:t>ARM</a:t>
            </a:r>
          </a:p>
        </p:txBody>
      </p:sp>
      <p:sp>
        <p:nvSpPr>
          <p:cNvPr id="23" name="TextBox 22">
            <a:extLst>
              <a:ext uri="{FF2B5EF4-FFF2-40B4-BE49-F238E27FC236}">
                <a16:creationId xmlns:a16="http://schemas.microsoft.com/office/drawing/2014/main" id="{E29DA41C-F4C9-7640-9DD5-9ED8EE732212}"/>
              </a:ext>
            </a:extLst>
          </p:cNvPr>
          <p:cNvSpPr txBox="1"/>
          <p:nvPr/>
        </p:nvSpPr>
        <p:spPr>
          <a:xfrm>
            <a:off x="8773627" y="5107100"/>
            <a:ext cx="846707" cy="369332"/>
          </a:xfrm>
          <a:prstGeom prst="rect">
            <a:avLst/>
          </a:prstGeom>
          <a:noFill/>
        </p:spPr>
        <p:txBody>
          <a:bodyPr wrap="none" rtlCol="0">
            <a:spAutoFit/>
          </a:bodyPr>
          <a:lstStyle/>
          <a:p>
            <a:r>
              <a:rPr lang="en-US" dirty="0"/>
              <a:t>Thumb</a:t>
            </a:r>
          </a:p>
        </p:txBody>
      </p:sp>
      <p:sp>
        <p:nvSpPr>
          <p:cNvPr id="24" name="TextBox 23">
            <a:extLst>
              <a:ext uri="{FF2B5EF4-FFF2-40B4-BE49-F238E27FC236}">
                <a16:creationId xmlns:a16="http://schemas.microsoft.com/office/drawing/2014/main" id="{4C70F6C4-63E1-7D4E-A4AE-506F1680B581}"/>
              </a:ext>
            </a:extLst>
          </p:cNvPr>
          <p:cNvSpPr txBox="1"/>
          <p:nvPr/>
        </p:nvSpPr>
        <p:spPr>
          <a:xfrm>
            <a:off x="9418007" y="5547059"/>
            <a:ext cx="564193" cy="369332"/>
          </a:xfrm>
          <a:prstGeom prst="rect">
            <a:avLst/>
          </a:prstGeom>
          <a:noFill/>
        </p:spPr>
        <p:txBody>
          <a:bodyPr wrap="none" rtlCol="0">
            <a:spAutoFit/>
          </a:bodyPr>
          <a:lstStyle/>
          <a:p>
            <a:r>
              <a:rPr lang="en-US" dirty="0"/>
              <a:t>AVR</a:t>
            </a:r>
          </a:p>
        </p:txBody>
      </p:sp>
    </p:spTree>
    <p:extLst>
      <p:ext uri="{BB962C8B-B14F-4D97-AF65-F5344CB8AC3E}">
        <p14:creationId xmlns:p14="http://schemas.microsoft.com/office/powerpoint/2010/main" val="205833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6">
            <a:extLst>
              <a:ext uri="{FF2B5EF4-FFF2-40B4-BE49-F238E27FC236}">
                <a16:creationId xmlns:a16="http://schemas.microsoft.com/office/drawing/2014/main" id="{BA0CA12B-AA90-274E-9FF3-FA7B0E728909}"/>
              </a:ext>
            </a:extLst>
          </p:cNvPr>
          <p:cNvSpPr>
            <a:spLocks noGrp="1"/>
          </p:cNvSpPr>
          <p:nvPr>
            <p:ph type="ftr" sz="quarter" idx="11"/>
          </p:nvPr>
        </p:nvSpPr>
        <p:spPr/>
        <p:txBody>
          <a:bodyPr/>
          <a:lstStyle/>
          <a:p>
            <a:r>
              <a:rPr lang="en-US"/>
              <a:t>Programming at the Hardware/Software Interface</a:t>
            </a:r>
            <a:endParaRPr lang="en-US" dirty="0"/>
          </a:p>
        </p:txBody>
      </p:sp>
      <p:sp>
        <p:nvSpPr>
          <p:cNvPr id="8" name="Slide Number Placeholder 7">
            <a:extLst>
              <a:ext uri="{FF2B5EF4-FFF2-40B4-BE49-F238E27FC236}">
                <a16:creationId xmlns:a16="http://schemas.microsoft.com/office/drawing/2014/main" id="{BE69DAE5-A079-9F4B-B78E-87857E4973FE}"/>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10" name="Title 9">
            <a:extLst>
              <a:ext uri="{FF2B5EF4-FFF2-40B4-BE49-F238E27FC236}">
                <a16:creationId xmlns:a16="http://schemas.microsoft.com/office/drawing/2014/main" id="{9A044FA0-7306-024A-A1A9-FBACF873E72C}"/>
              </a:ext>
            </a:extLst>
          </p:cNvPr>
          <p:cNvSpPr>
            <a:spLocks noGrp="1"/>
          </p:cNvSpPr>
          <p:nvPr>
            <p:ph type="title"/>
          </p:nvPr>
        </p:nvSpPr>
        <p:spPr/>
        <p:txBody>
          <a:bodyPr/>
          <a:lstStyle/>
          <a:p>
            <a:r>
              <a:rPr lang="en-US" dirty="0"/>
              <a:t>x86 Assembly Language</a:t>
            </a:r>
          </a:p>
        </p:txBody>
      </p:sp>
      <p:sp>
        <p:nvSpPr>
          <p:cNvPr id="11" name="Text Placeholder 10">
            <a:extLst>
              <a:ext uri="{FF2B5EF4-FFF2-40B4-BE49-F238E27FC236}">
                <a16:creationId xmlns:a16="http://schemas.microsoft.com/office/drawing/2014/main" id="{3BBD71FD-D977-894D-A1C4-83B4CDC39B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739614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CISC Philosophy:</a:t>
            </a:r>
            <a:br>
              <a:rPr lang="en-US" dirty="0"/>
            </a:br>
            <a:r>
              <a:rPr lang="en-US" dirty="0"/>
              <a:t>Give Programmers What They Need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763992" cy="4667250"/>
          </a:xfrm>
        </p:spPr>
        <p:txBody>
          <a:bodyPr/>
          <a:lstStyle/>
          <a:p>
            <a:r>
              <a:rPr lang="en-US" dirty="0"/>
              <a:t>Retronym for pre-RISC ISAs</a:t>
            </a:r>
          </a:p>
          <a:p>
            <a:pPr marL="0" indent="0">
              <a:buNone/>
            </a:pPr>
            <a:endParaRPr lang="en-US" dirty="0"/>
          </a:p>
          <a:p>
            <a:r>
              <a:rPr lang="en-US" dirty="0"/>
              <a:t>Common programming actions typically require 1 assembly instruction</a:t>
            </a:r>
          </a:p>
          <a:p>
            <a:pPr lvl="1"/>
            <a:r>
              <a:rPr lang="en-US" dirty="0"/>
              <a:t>Many instructions can access memory </a:t>
            </a:r>
            <a:r>
              <a:rPr lang="en-US" dirty="0">
                <a:sym typeface="Wingdings" pitchFamily="2" charset="2"/>
              </a:rPr>
              <a:t> Few registers</a:t>
            </a:r>
            <a:endParaRPr lang="en-US" dirty="0"/>
          </a:p>
          <a:p>
            <a:r>
              <a:rPr lang="en-US" dirty="0"/>
              <a:t>Few registers </a:t>
            </a:r>
            <a:r>
              <a:rPr lang="en-US" dirty="0">
                <a:sym typeface="Wingdings" pitchFamily="2" charset="2"/>
              </a:rPr>
              <a:t> smaller processor</a:t>
            </a:r>
            <a:endParaRPr lang="en-US" dirty="0"/>
          </a:p>
          <a:p>
            <a:endParaRPr lang="en-US" dirty="0"/>
          </a:p>
          <a:p>
            <a:endParaRPr lang="en-US" dirty="0"/>
          </a:p>
          <a:p>
            <a:r>
              <a:rPr lang="en-US" dirty="0"/>
              <a:t>Most common instructions require few bytes; rare instructions require more – results in more-compact programs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97770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Processors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dirty="0"/>
              <a:t>Evolutionary design</a:t>
            </a:r>
          </a:p>
          <a:p>
            <a:pPr lvl="1"/>
            <a:r>
              <a:rPr lang="en-US" dirty="0"/>
              <a:t>Binary-backwards compatible from 8086, introduced in 1978</a:t>
            </a:r>
          </a:p>
          <a:p>
            <a:pPr lvl="2"/>
            <a:r>
              <a:rPr lang="en-US" dirty="0"/>
              <a:t>Assembly-backwards compatible from 8080, introduced in 1974</a:t>
            </a:r>
          </a:p>
          <a:p>
            <a:pPr lvl="1"/>
            <a:r>
              <a:rPr lang="en-US" dirty="0"/>
              <a:t>Added more features as time goes on</a:t>
            </a:r>
          </a:p>
          <a:p>
            <a:pPr lvl="2"/>
            <a:r>
              <a:rPr lang="en-US" dirty="0"/>
              <a:t>Replaced features but preserved legacy features for backwards-compatibility</a:t>
            </a:r>
          </a:p>
          <a:p>
            <a:endParaRPr lang="en-US" dirty="0"/>
          </a:p>
          <a:p>
            <a:r>
              <a:rPr lang="en-US" dirty="0"/>
              <a:t>CISC ISA, but achieves RISC-level speed</a:t>
            </a:r>
          </a:p>
          <a:p>
            <a:pPr lvl="1"/>
            <a:r>
              <a:rPr lang="en-US" dirty="0"/>
              <a:t>Has </a:t>
            </a:r>
            <a:r>
              <a:rPr lang="en-US" dirty="0" err="1"/>
              <a:t>RISCy</a:t>
            </a:r>
            <a:r>
              <a:rPr lang="en-US" dirty="0"/>
              <a:t> core</a:t>
            </a:r>
          </a:p>
          <a:p>
            <a:pPr lvl="1"/>
            <a:r>
              <a:rPr lang="en-US" dirty="0"/>
              <a:t>Dynamically translates x86 CISC instructions into RISC “micro-ops”</a:t>
            </a:r>
          </a:p>
          <a:p>
            <a:pPr lvl="1"/>
            <a:r>
              <a:rPr lang="en-US" dirty="0"/>
              <a:t>Larger processor die, greater power consumption than RISC ISA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694844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16-bit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9" name="Group 38">
            <a:extLst>
              <a:ext uri="{FF2B5EF4-FFF2-40B4-BE49-F238E27FC236}">
                <a16:creationId xmlns:a16="http://schemas.microsoft.com/office/drawing/2014/main" id="{3CCAF9C0-F31A-E942-8B1A-F2B3D75314AD}"/>
              </a:ext>
            </a:extLst>
          </p:cNvPr>
          <p:cNvGrpSpPr/>
          <p:nvPr/>
        </p:nvGrpSpPr>
        <p:grpSpPr>
          <a:xfrm>
            <a:off x="999664" y="2005514"/>
            <a:ext cx="9980224" cy="3643311"/>
            <a:chOff x="985376" y="1541152"/>
            <a:chExt cx="9980224" cy="3643311"/>
          </a:xfrm>
        </p:grpSpPr>
        <p:sp>
          <p:nvSpPr>
            <p:cNvPr id="40" name="Rectangle 39">
              <a:extLst>
                <a:ext uri="{FF2B5EF4-FFF2-40B4-BE49-F238E27FC236}">
                  <a16:creationId xmlns:a16="http://schemas.microsoft.com/office/drawing/2014/main" id="{8D20DC66-1E10-BC4D-A092-9ADA9C005F17}"/>
                </a:ext>
              </a:extLst>
            </p:cNvPr>
            <p:cNvSpPr/>
            <p:nvPr/>
          </p:nvSpPr>
          <p:spPr>
            <a:xfrm>
              <a:off x="2914875"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1" name="Rectangle 40">
              <a:extLst>
                <a:ext uri="{FF2B5EF4-FFF2-40B4-BE49-F238E27FC236}">
                  <a16:creationId xmlns:a16="http://schemas.microsoft.com/office/drawing/2014/main" id="{13647756-4899-3343-9D78-61BA0924A520}"/>
                </a:ext>
              </a:extLst>
            </p:cNvPr>
            <p:cNvSpPr/>
            <p:nvPr/>
          </p:nvSpPr>
          <p:spPr>
            <a:xfrm>
              <a:off x="4387252"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42" name="Rectangle 41">
              <a:extLst>
                <a:ext uri="{FF2B5EF4-FFF2-40B4-BE49-F238E27FC236}">
                  <a16:creationId xmlns:a16="http://schemas.microsoft.com/office/drawing/2014/main" id="{EE406782-2D0D-AF4C-BE3B-8A17B3D13B5D}"/>
                </a:ext>
              </a:extLst>
            </p:cNvPr>
            <p:cNvSpPr/>
            <p:nvPr/>
          </p:nvSpPr>
          <p:spPr>
            <a:xfrm>
              <a:off x="3092264" y="161735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43" name="TextBox 42">
              <a:extLst>
                <a:ext uri="{FF2B5EF4-FFF2-40B4-BE49-F238E27FC236}">
                  <a16:creationId xmlns:a16="http://schemas.microsoft.com/office/drawing/2014/main" id="{BF651886-87ED-3D4C-8167-546E0630ED4E}"/>
                </a:ext>
              </a:extLst>
            </p:cNvPr>
            <p:cNvSpPr txBox="1"/>
            <p:nvPr/>
          </p:nvSpPr>
          <p:spPr>
            <a:xfrm>
              <a:off x="2218851" y="1729420"/>
              <a:ext cx="696024" cy="461665"/>
            </a:xfrm>
            <a:prstGeom prst="rect">
              <a:avLst/>
            </a:prstGeom>
            <a:noFill/>
          </p:spPr>
          <p:txBody>
            <a:bodyPr wrap="none" rtlCol="0">
              <a:spAutoFit/>
            </a:bodyPr>
            <a:lstStyle/>
            <a:p>
              <a:r>
                <a:rPr lang="en-US" sz="2400" i="1" dirty="0"/>
                <a:t>%ax</a:t>
              </a:r>
            </a:p>
          </p:txBody>
        </p:sp>
        <p:sp>
          <p:nvSpPr>
            <p:cNvPr id="44" name="Rectangle 43">
              <a:extLst>
                <a:ext uri="{FF2B5EF4-FFF2-40B4-BE49-F238E27FC236}">
                  <a16:creationId xmlns:a16="http://schemas.microsoft.com/office/drawing/2014/main" id="{72F1F6EB-5528-6349-A36B-41F1393C423A}"/>
                </a:ext>
              </a:extLst>
            </p:cNvPr>
            <p:cNvSpPr/>
            <p:nvPr/>
          </p:nvSpPr>
          <p:spPr>
            <a:xfrm>
              <a:off x="2914875"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5" name="Rectangle 44">
              <a:extLst>
                <a:ext uri="{FF2B5EF4-FFF2-40B4-BE49-F238E27FC236}">
                  <a16:creationId xmlns:a16="http://schemas.microsoft.com/office/drawing/2014/main" id="{89E7038E-8008-D84D-BB20-20E1F1EED207}"/>
                </a:ext>
              </a:extLst>
            </p:cNvPr>
            <p:cNvSpPr/>
            <p:nvPr/>
          </p:nvSpPr>
          <p:spPr>
            <a:xfrm>
              <a:off x="4387252"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46" name="Rectangle 45">
              <a:extLst>
                <a:ext uri="{FF2B5EF4-FFF2-40B4-BE49-F238E27FC236}">
                  <a16:creationId xmlns:a16="http://schemas.microsoft.com/office/drawing/2014/main" id="{B9DDF237-04BE-DB4A-BE61-C4D148AC25DA}"/>
                </a:ext>
              </a:extLst>
            </p:cNvPr>
            <p:cNvSpPr/>
            <p:nvPr/>
          </p:nvSpPr>
          <p:spPr>
            <a:xfrm>
              <a:off x="3092264" y="2552390"/>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47" name="TextBox 46">
              <a:extLst>
                <a:ext uri="{FF2B5EF4-FFF2-40B4-BE49-F238E27FC236}">
                  <a16:creationId xmlns:a16="http://schemas.microsoft.com/office/drawing/2014/main" id="{21EAC5FA-1F23-4B44-92CD-A96D6ABEDAF3}"/>
                </a:ext>
              </a:extLst>
            </p:cNvPr>
            <p:cNvSpPr txBox="1"/>
            <p:nvPr/>
          </p:nvSpPr>
          <p:spPr>
            <a:xfrm>
              <a:off x="2218851" y="2664457"/>
              <a:ext cx="665567" cy="461665"/>
            </a:xfrm>
            <a:prstGeom prst="rect">
              <a:avLst/>
            </a:prstGeom>
            <a:noFill/>
          </p:spPr>
          <p:txBody>
            <a:bodyPr wrap="none" rtlCol="0">
              <a:spAutoFit/>
            </a:bodyPr>
            <a:lstStyle/>
            <a:p>
              <a:r>
                <a:rPr lang="en-US" sz="2400" i="1" dirty="0"/>
                <a:t>%cx</a:t>
              </a:r>
            </a:p>
          </p:txBody>
        </p:sp>
        <p:sp>
          <p:nvSpPr>
            <p:cNvPr id="48" name="Rectangle 47">
              <a:extLst>
                <a:ext uri="{FF2B5EF4-FFF2-40B4-BE49-F238E27FC236}">
                  <a16:creationId xmlns:a16="http://schemas.microsoft.com/office/drawing/2014/main" id="{C583C7B1-0360-1240-A39D-EDB544922957}"/>
                </a:ext>
              </a:extLst>
            </p:cNvPr>
            <p:cNvSpPr/>
            <p:nvPr/>
          </p:nvSpPr>
          <p:spPr>
            <a:xfrm>
              <a:off x="2914875" y="3411227"/>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49" name="Rectangle 48">
              <a:extLst>
                <a:ext uri="{FF2B5EF4-FFF2-40B4-BE49-F238E27FC236}">
                  <a16:creationId xmlns:a16="http://schemas.microsoft.com/office/drawing/2014/main" id="{FD34EE39-C8B1-F147-A9BB-6EF48B70331C}"/>
                </a:ext>
              </a:extLst>
            </p:cNvPr>
            <p:cNvSpPr/>
            <p:nvPr/>
          </p:nvSpPr>
          <p:spPr>
            <a:xfrm>
              <a:off x="4387252"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50" name="Rectangle 49">
              <a:extLst>
                <a:ext uri="{FF2B5EF4-FFF2-40B4-BE49-F238E27FC236}">
                  <a16:creationId xmlns:a16="http://schemas.microsoft.com/office/drawing/2014/main" id="{A95EE53E-1308-5E4B-B61C-7B362B2BA675}"/>
                </a:ext>
              </a:extLst>
            </p:cNvPr>
            <p:cNvSpPr/>
            <p:nvPr/>
          </p:nvSpPr>
          <p:spPr>
            <a:xfrm>
              <a:off x="3092264" y="3487427"/>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51" name="TextBox 50">
              <a:extLst>
                <a:ext uri="{FF2B5EF4-FFF2-40B4-BE49-F238E27FC236}">
                  <a16:creationId xmlns:a16="http://schemas.microsoft.com/office/drawing/2014/main" id="{946DE1B1-5B7B-F943-AC39-ED015A555B9A}"/>
                </a:ext>
              </a:extLst>
            </p:cNvPr>
            <p:cNvSpPr txBox="1"/>
            <p:nvPr/>
          </p:nvSpPr>
          <p:spPr>
            <a:xfrm>
              <a:off x="2218851" y="3599494"/>
              <a:ext cx="696024" cy="461665"/>
            </a:xfrm>
            <a:prstGeom prst="rect">
              <a:avLst/>
            </a:prstGeom>
            <a:noFill/>
          </p:spPr>
          <p:txBody>
            <a:bodyPr wrap="none" rtlCol="0">
              <a:spAutoFit/>
            </a:bodyPr>
            <a:lstStyle/>
            <a:p>
              <a:r>
                <a:rPr lang="en-US" sz="2400" i="1" dirty="0"/>
                <a:t>%dx</a:t>
              </a:r>
            </a:p>
          </p:txBody>
        </p:sp>
        <p:sp>
          <p:nvSpPr>
            <p:cNvPr id="52" name="Rectangle 51">
              <a:extLst>
                <a:ext uri="{FF2B5EF4-FFF2-40B4-BE49-F238E27FC236}">
                  <a16:creationId xmlns:a16="http://schemas.microsoft.com/office/drawing/2014/main" id="{805A4269-F5A7-4C4B-8D3E-4D93558D7E1A}"/>
                </a:ext>
              </a:extLst>
            </p:cNvPr>
            <p:cNvSpPr/>
            <p:nvPr/>
          </p:nvSpPr>
          <p:spPr>
            <a:xfrm>
              <a:off x="2914875" y="434626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3" name="Rectangle 52">
              <a:extLst>
                <a:ext uri="{FF2B5EF4-FFF2-40B4-BE49-F238E27FC236}">
                  <a16:creationId xmlns:a16="http://schemas.microsoft.com/office/drawing/2014/main" id="{AC900609-FA3E-D340-B1B2-49BDE7D43236}"/>
                </a:ext>
              </a:extLst>
            </p:cNvPr>
            <p:cNvSpPr/>
            <p:nvPr/>
          </p:nvSpPr>
          <p:spPr>
            <a:xfrm>
              <a:off x="4387252"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54" name="Rectangle 53">
              <a:extLst>
                <a:ext uri="{FF2B5EF4-FFF2-40B4-BE49-F238E27FC236}">
                  <a16:creationId xmlns:a16="http://schemas.microsoft.com/office/drawing/2014/main" id="{FE72143F-CEEA-F54E-BC2D-4C50A5E27312}"/>
                </a:ext>
              </a:extLst>
            </p:cNvPr>
            <p:cNvSpPr/>
            <p:nvPr/>
          </p:nvSpPr>
          <p:spPr>
            <a:xfrm>
              <a:off x="3092264" y="442246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55" name="TextBox 54">
              <a:extLst>
                <a:ext uri="{FF2B5EF4-FFF2-40B4-BE49-F238E27FC236}">
                  <a16:creationId xmlns:a16="http://schemas.microsoft.com/office/drawing/2014/main" id="{E0AAB329-C61A-0E4C-B5B7-9AE77FF565F7}"/>
                </a:ext>
              </a:extLst>
            </p:cNvPr>
            <p:cNvSpPr txBox="1"/>
            <p:nvPr/>
          </p:nvSpPr>
          <p:spPr>
            <a:xfrm>
              <a:off x="2218851" y="4534530"/>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56" name="Rectangle 55">
              <a:extLst>
                <a:ext uri="{FF2B5EF4-FFF2-40B4-BE49-F238E27FC236}">
                  <a16:creationId xmlns:a16="http://schemas.microsoft.com/office/drawing/2014/main" id="{1E6C2D7C-A22F-214D-BD63-BC759E695845}"/>
                </a:ext>
              </a:extLst>
            </p:cNvPr>
            <p:cNvSpPr/>
            <p:nvPr/>
          </p:nvSpPr>
          <p:spPr>
            <a:xfrm>
              <a:off x="6701711" y="15411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7" name="TextBox 56">
              <a:extLst>
                <a:ext uri="{FF2B5EF4-FFF2-40B4-BE49-F238E27FC236}">
                  <a16:creationId xmlns:a16="http://schemas.microsoft.com/office/drawing/2014/main" id="{26B2FD3A-1993-7B44-A1B5-3D887CE98905}"/>
                </a:ext>
              </a:extLst>
            </p:cNvPr>
            <p:cNvSpPr txBox="1"/>
            <p:nvPr/>
          </p:nvSpPr>
          <p:spPr>
            <a:xfrm>
              <a:off x="6005687" y="1729420"/>
              <a:ext cx="595035" cy="461665"/>
            </a:xfrm>
            <a:prstGeom prst="rect">
              <a:avLst/>
            </a:prstGeom>
            <a:noFill/>
          </p:spPr>
          <p:txBody>
            <a:bodyPr wrap="none" rtlCol="0">
              <a:spAutoFit/>
            </a:bodyPr>
            <a:lstStyle/>
            <a:p>
              <a:r>
                <a:rPr lang="en-US" sz="2400" i="1" dirty="0"/>
                <a:t>%</a:t>
              </a:r>
              <a:r>
                <a:rPr lang="en-US" sz="2400" i="1" dirty="0" err="1"/>
                <a:t>si</a:t>
              </a:r>
              <a:endParaRPr lang="en-US" sz="2400" i="1" dirty="0"/>
            </a:p>
          </p:txBody>
        </p:sp>
        <p:sp>
          <p:nvSpPr>
            <p:cNvPr id="58" name="Rectangle 57">
              <a:extLst>
                <a:ext uri="{FF2B5EF4-FFF2-40B4-BE49-F238E27FC236}">
                  <a16:creationId xmlns:a16="http://schemas.microsoft.com/office/drawing/2014/main" id="{1890B9D1-FA82-754F-BAFB-F76DFC50FA77}"/>
                </a:ext>
              </a:extLst>
            </p:cNvPr>
            <p:cNvSpPr/>
            <p:nvPr/>
          </p:nvSpPr>
          <p:spPr>
            <a:xfrm>
              <a:off x="6701711" y="2476190"/>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59" name="TextBox 58">
              <a:extLst>
                <a:ext uri="{FF2B5EF4-FFF2-40B4-BE49-F238E27FC236}">
                  <a16:creationId xmlns:a16="http://schemas.microsoft.com/office/drawing/2014/main" id="{DE555F7F-5508-A948-B799-96F6AE199CB3}"/>
                </a:ext>
              </a:extLst>
            </p:cNvPr>
            <p:cNvSpPr txBox="1"/>
            <p:nvPr/>
          </p:nvSpPr>
          <p:spPr>
            <a:xfrm>
              <a:off x="6005687" y="2664457"/>
              <a:ext cx="633507" cy="461665"/>
            </a:xfrm>
            <a:prstGeom prst="rect">
              <a:avLst/>
            </a:prstGeom>
            <a:noFill/>
          </p:spPr>
          <p:txBody>
            <a:bodyPr wrap="none" rtlCol="0">
              <a:spAutoFit/>
            </a:bodyPr>
            <a:lstStyle/>
            <a:p>
              <a:r>
                <a:rPr lang="en-US" sz="2400" i="1" dirty="0"/>
                <a:t>%di</a:t>
              </a:r>
            </a:p>
          </p:txBody>
        </p:sp>
        <p:sp>
          <p:nvSpPr>
            <p:cNvPr id="60" name="Rectangle 59">
              <a:extLst>
                <a:ext uri="{FF2B5EF4-FFF2-40B4-BE49-F238E27FC236}">
                  <a16:creationId xmlns:a16="http://schemas.microsoft.com/office/drawing/2014/main" id="{63AC29AA-0C9E-D94A-89F8-56BDFE0F1CDC}"/>
                </a:ext>
              </a:extLst>
            </p:cNvPr>
            <p:cNvSpPr/>
            <p:nvPr/>
          </p:nvSpPr>
          <p:spPr>
            <a:xfrm>
              <a:off x="6701711" y="3411227"/>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stack pointer</a:t>
              </a:r>
            </a:p>
          </p:txBody>
        </p:sp>
        <p:sp>
          <p:nvSpPr>
            <p:cNvPr id="61" name="TextBox 60">
              <a:extLst>
                <a:ext uri="{FF2B5EF4-FFF2-40B4-BE49-F238E27FC236}">
                  <a16:creationId xmlns:a16="http://schemas.microsoft.com/office/drawing/2014/main" id="{8C458DE8-B1EE-2540-AC5B-664FB9FD2502}"/>
                </a:ext>
              </a:extLst>
            </p:cNvPr>
            <p:cNvSpPr txBox="1"/>
            <p:nvPr/>
          </p:nvSpPr>
          <p:spPr>
            <a:xfrm>
              <a:off x="6005687" y="3599494"/>
              <a:ext cx="683200" cy="461665"/>
            </a:xfrm>
            <a:prstGeom prst="rect">
              <a:avLst/>
            </a:prstGeom>
            <a:noFill/>
          </p:spPr>
          <p:txBody>
            <a:bodyPr wrap="none" rtlCol="0">
              <a:spAutoFit/>
            </a:bodyPr>
            <a:lstStyle/>
            <a:p>
              <a:r>
                <a:rPr lang="en-US" sz="2400" i="1" dirty="0"/>
                <a:t>%</a:t>
              </a:r>
              <a:r>
                <a:rPr lang="en-US" sz="2400" i="1" dirty="0" err="1"/>
                <a:t>sp</a:t>
              </a:r>
              <a:endParaRPr lang="en-US" sz="2400" i="1" dirty="0"/>
            </a:p>
          </p:txBody>
        </p:sp>
        <p:sp>
          <p:nvSpPr>
            <p:cNvPr id="62" name="Rectangle 61">
              <a:extLst>
                <a:ext uri="{FF2B5EF4-FFF2-40B4-BE49-F238E27FC236}">
                  <a16:creationId xmlns:a16="http://schemas.microsoft.com/office/drawing/2014/main" id="{C59A8D38-BB9B-0F46-8718-A5EFE1EF447B}"/>
                </a:ext>
              </a:extLst>
            </p:cNvPr>
            <p:cNvSpPr/>
            <p:nvPr/>
          </p:nvSpPr>
          <p:spPr>
            <a:xfrm>
              <a:off x="6701711" y="434626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base pointer</a:t>
              </a:r>
            </a:p>
          </p:txBody>
        </p:sp>
        <p:sp>
          <p:nvSpPr>
            <p:cNvPr id="63" name="TextBox 62">
              <a:extLst>
                <a:ext uri="{FF2B5EF4-FFF2-40B4-BE49-F238E27FC236}">
                  <a16:creationId xmlns:a16="http://schemas.microsoft.com/office/drawing/2014/main" id="{DCEBA2EF-1321-434A-B112-D167C7C3CCF5}"/>
                </a:ext>
              </a:extLst>
            </p:cNvPr>
            <p:cNvSpPr txBox="1"/>
            <p:nvPr/>
          </p:nvSpPr>
          <p:spPr>
            <a:xfrm>
              <a:off x="6005687" y="4534530"/>
              <a:ext cx="721672" cy="461665"/>
            </a:xfrm>
            <a:prstGeom prst="rect">
              <a:avLst/>
            </a:prstGeom>
            <a:noFill/>
          </p:spPr>
          <p:txBody>
            <a:bodyPr wrap="none" rtlCol="0">
              <a:spAutoFit/>
            </a:bodyPr>
            <a:lstStyle/>
            <a:p>
              <a:r>
                <a:rPr lang="en-US" sz="2400" i="1" dirty="0"/>
                <a:t>%</a:t>
              </a:r>
              <a:r>
                <a:rPr lang="en-US" sz="2400" i="1" dirty="0" err="1"/>
                <a:t>bp</a:t>
              </a:r>
              <a:endParaRPr lang="en-US" sz="2400" i="1" dirty="0"/>
            </a:p>
          </p:txBody>
        </p:sp>
        <p:sp>
          <p:nvSpPr>
            <p:cNvPr id="64" name="Right Brace 63">
              <a:extLst>
                <a:ext uri="{FF2B5EF4-FFF2-40B4-BE49-F238E27FC236}">
                  <a16:creationId xmlns:a16="http://schemas.microsoft.com/office/drawing/2014/main" id="{BFCE0405-78B8-7346-BFD5-F25074E802AE}"/>
                </a:ext>
              </a:extLst>
            </p:cNvPr>
            <p:cNvSpPr/>
            <p:nvPr/>
          </p:nvSpPr>
          <p:spPr>
            <a:xfrm>
              <a:off x="9507800" y="1541153"/>
              <a:ext cx="618803" cy="177323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TextBox 64">
              <a:extLst>
                <a:ext uri="{FF2B5EF4-FFF2-40B4-BE49-F238E27FC236}">
                  <a16:creationId xmlns:a16="http://schemas.microsoft.com/office/drawing/2014/main" id="{121C61BB-D23F-AD44-B1FE-8CA1CF8D958D}"/>
                </a:ext>
              </a:extLst>
            </p:cNvPr>
            <p:cNvSpPr txBox="1"/>
            <p:nvPr/>
          </p:nvSpPr>
          <p:spPr>
            <a:xfrm>
              <a:off x="10011493" y="2124981"/>
              <a:ext cx="954107" cy="646331"/>
            </a:xfrm>
            <a:prstGeom prst="rect">
              <a:avLst/>
            </a:prstGeom>
            <a:noFill/>
          </p:spPr>
          <p:txBody>
            <a:bodyPr wrap="none" rtlCol="0">
              <a:spAutoFit/>
            </a:bodyPr>
            <a:lstStyle/>
            <a:p>
              <a:r>
                <a:rPr lang="en-US" dirty="0"/>
                <a:t>General</a:t>
              </a:r>
            </a:p>
            <a:p>
              <a:r>
                <a:rPr lang="en-US" dirty="0"/>
                <a:t>Purpose</a:t>
              </a:r>
            </a:p>
          </p:txBody>
        </p:sp>
        <p:sp>
          <p:nvSpPr>
            <p:cNvPr id="66" name="Right Brace 65">
              <a:extLst>
                <a:ext uri="{FF2B5EF4-FFF2-40B4-BE49-F238E27FC236}">
                  <a16:creationId xmlns:a16="http://schemas.microsoft.com/office/drawing/2014/main" id="{A2D0913C-A7EF-C444-A9A4-EB990D7D0C91}"/>
                </a:ext>
              </a:extLst>
            </p:cNvPr>
            <p:cNvSpPr/>
            <p:nvPr/>
          </p:nvSpPr>
          <p:spPr>
            <a:xfrm rot="10800000">
              <a:off x="1766475" y="1541152"/>
              <a:ext cx="618803" cy="364331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TextBox 66">
              <a:extLst>
                <a:ext uri="{FF2B5EF4-FFF2-40B4-BE49-F238E27FC236}">
                  <a16:creationId xmlns:a16="http://schemas.microsoft.com/office/drawing/2014/main" id="{3B0D5099-B895-C445-AACE-0EDE2B81777B}"/>
                </a:ext>
              </a:extLst>
            </p:cNvPr>
            <p:cNvSpPr txBox="1"/>
            <p:nvPr/>
          </p:nvSpPr>
          <p:spPr>
            <a:xfrm>
              <a:off x="985376" y="3008163"/>
              <a:ext cx="954107" cy="646331"/>
            </a:xfrm>
            <a:prstGeom prst="rect">
              <a:avLst/>
            </a:prstGeom>
            <a:noFill/>
          </p:spPr>
          <p:txBody>
            <a:bodyPr wrap="none" rtlCol="0">
              <a:spAutoFit/>
            </a:bodyPr>
            <a:lstStyle/>
            <a:p>
              <a:r>
                <a:rPr lang="en-US" dirty="0"/>
                <a:t>General</a:t>
              </a:r>
            </a:p>
            <a:p>
              <a:r>
                <a:rPr lang="en-US" dirty="0"/>
                <a:t>Purpose</a:t>
              </a:r>
            </a:p>
          </p:txBody>
        </p:sp>
      </p:grpSp>
    </p:spTree>
    <p:extLst>
      <p:ext uri="{BB962C8B-B14F-4D97-AF65-F5344CB8AC3E}">
        <p14:creationId xmlns:p14="http://schemas.microsoft.com/office/powerpoint/2010/main" val="3188408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32-bit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69" name="Group 68">
            <a:extLst>
              <a:ext uri="{FF2B5EF4-FFF2-40B4-BE49-F238E27FC236}">
                <a16:creationId xmlns:a16="http://schemas.microsoft.com/office/drawing/2014/main" id="{5FD9F7AC-3103-2447-9A32-34596DA0B489}"/>
              </a:ext>
            </a:extLst>
          </p:cNvPr>
          <p:cNvGrpSpPr/>
          <p:nvPr/>
        </p:nvGrpSpPr>
        <p:grpSpPr>
          <a:xfrm>
            <a:off x="0" y="1690688"/>
            <a:ext cx="12206263" cy="4155209"/>
            <a:chOff x="880444" y="1499154"/>
            <a:chExt cx="12206263" cy="4155209"/>
          </a:xfrm>
        </p:grpSpPr>
        <p:sp>
          <p:nvSpPr>
            <p:cNvPr id="70" name="Rectangle 69">
              <a:extLst>
                <a:ext uri="{FF2B5EF4-FFF2-40B4-BE49-F238E27FC236}">
                  <a16:creationId xmlns:a16="http://schemas.microsoft.com/office/drawing/2014/main" id="{3F589F9D-AE2C-CD40-8E4C-48B844AA0109}"/>
                </a:ext>
              </a:extLst>
            </p:cNvPr>
            <p:cNvSpPr/>
            <p:nvPr/>
          </p:nvSpPr>
          <p:spPr>
            <a:xfrm>
              <a:off x="880444" y="1502935"/>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71" name="Rectangle 70">
              <a:extLst>
                <a:ext uri="{FF2B5EF4-FFF2-40B4-BE49-F238E27FC236}">
                  <a16:creationId xmlns:a16="http://schemas.microsoft.com/office/drawing/2014/main" id="{604E8C1B-CF34-7841-B84C-93436DC29935}"/>
                </a:ext>
              </a:extLst>
            </p:cNvPr>
            <p:cNvSpPr/>
            <p:nvPr/>
          </p:nvSpPr>
          <p:spPr>
            <a:xfrm>
              <a:off x="880444" y="2571401"/>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72" name="Rectangle 71">
              <a:extLst>
                <a:ext uri="{FF2B5EF4-FFF2-40B4-BE49-F238E27FC236}">
                  <a16:creationId xmlns:a16="http://schemas.microsoft.com/office/drawing/2014/main" id="{7A7694CF-2437-0449-8460-D7E8B5A7F111}"/>
                </a:ext>
              </a:extLst>
            </p:cNvPr>
            <p:cNvSpPr/>
            <p:nvPr/>
          </p:nvSpPr>
          <p:spPr>
            <a:xfrm>
              <a:off x="880444" y="3646097"/>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73" name="Rectangle 72">
              <a:extLst>
                <a:ext uri="{FF2B5EF4-FFF2-40B4-BE49-F238E27FC236}">
                  <a16:creationId xmlns:a16="http://schemas.microsoft.com/office/drawing/2014/main" id="{CBE30C65-63A9-AD4E-BF80-DFBEC39878A0}"/>
                </a:ext>
              </a:extLst>
            </p:cNvPr>
            <p:cNvSpPr/>
            <p:nvPr/>
          </p:nvSpPr>
          <p:spPr>
            <a:xfrm>
              <a:off x="880444" y="4714563"/>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4" name="Rectangle 73">
              <a:extLst>
                <a:ext uri="{FF2B5EF4-FFF2-40B4-BE49-F238E27FC236}">
                  <a16:creationId xmlns:a16="http://schemas.microsoft.com/office/drawing/2014/main" id="{1F2B0779-06C7-0641-837C-6553CFB5ED94}"/>
                </a:ext>
              </a:extLst>
            </p:cNvPr>
            <p:cNvSpPr/>
            <p:nvPr/>
          </p:nvSpPr>
          <p:spPr>
            <a:xfrm>
              <a:off x="7109711" y="1499154"/>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5" name="Rectangle 74">
              <a:extLst>
                <a:ext uri="{FF2B5EF4-FFF2-40B4-BE49-F238E27FC236}">
                  <a16:creationId xmlns:a16="http://schemas.microsoft.com/office/drawing/2014/main" id="{F181F172-2357-E841-B7E2-FA7DDDCF984F}"/>
                </a:ext>
              </a:extLst>
            </p:cNvPr>
            <p:cNvSpPr/>
            <p:nvPr/>
          </p:nvSpPr>
          <p:spPr>
            <a:xfrm>
              <a:off x="4051525" y="1551626"/>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76" name="Rectangle 75">
              <a:extLst>
                <a:ext uri="{FF2B5EF4-FFF2-40B4-BE49-F238E27FC236}">
                  <a16:creationId xmlns:a16="http://schemas.microsoft.com/office/drawing/2014/main" id="{A49D07E0-8D7F-CD49-A299-00C2B8A98F3A}"/>
                </a:ext>
              </a:extLst>
            </p:cNvPr>
            <p:cNvSpPr/>
            <p:nvPr/>
          </p:nvSpPr>
          <p:spPr>
            <a:xfrm>
              <a:off x="5523902"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%al</a:t>
              </a:r>
            </a:p>
          </p:txBody>
        </p:sp>
        <p:sp>
          <p:nvSpPr>
            <p:cNvPr id="77" name="Rectangle 76">
              <a:extLst>
                <a:ext uri="{FF2B5EF4-FFF2-40B4-BE49-F238E27FC236}">
                  <a16:creationId xmlns:a16="http://schemas.microsoft.com/office/drawing/2014/main" id="{49144E5E-B5EF-9B4F-94A6-DA49521AA74A}"/>
                </a:ext>
              </a:extLst>
            </p:cNvPr>
            <p:cNvSpPr/>
            <p:nvPr/>
          </p:nvSpPr>
          <p:spPr>
            <a:xfrm>
              <a:off x="4228914" y="1627826"/>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%ah</a:t>
              </a:r>
            </a:p>
          </p:txBody>
        </p:sp>
        <p:sp>
          <p:nvSpPr>
            <p:cNvPr id="78" name="TextBox 77">
              <a:extLst>
                <a:ext uri="{FF2B5EF4-FFF2-40B4-BE49-F238E27FC236}">
                  <a16:creationId xmlns:a16="http://schemas.microsoft.com/office/drawing/2014/main" id="{5AB11217-4C46-624B-9AB4-F5C73B9E3341}"/>
                </a:ext>
              </a:extLst>
            </p:cNvPr>
            <p:cNvSpPr txBox="1"/>
            <p:nvPr/>
          </p:nvSpPr>
          <p:spPr>
            <a:xfrm>
              <a:off x="3355501" y="1739893"/>
              <a:ext cx="696024" cy="461665"/>
            </a:xfrm>
            <a:prstGeom prst="rect">
              <a:avLst/>
            </a:prstGeom>
            <a:noFill/>
          </p:spPr>
          <p:txBody>
            <a:bodyPr wrap="none" rtlCol="0">
              <a:spAutoFit/>
            </a:bodyPr>
            <a:lstStyle/>
            <a:p>
              <a:r>
                <a:rPr lang="en-US" sz="2400" i="1" dirty="0"/>
                <a:t>%ax</a:t>
              </a:r>
            </a:p>
          </p:txBody>
        </p:sp>
        <p:sp>
          <p:nvSpPr>
            <p:cNvPr id="79" name="Rectangle 78">
              <a:extLst>
                <a:ext uri="{FF2B5EF4-FFF2-40B4-BE49-F238E27FC236}">
                  <a16:creationId xmlns:a16="http://schemas.microsoft.com/office/drawing/2014/main" id="{537687C8-DCE0-B245-B205-502DCC4F43C0}"/>
                </a:ext>
              </a:extLst>
            </p:cNvPr>
            <p:cNvSpPr/>
            <p:nvPr/>
          </p:nvSpPr>
          <p:spPr>
            <a:xfrm>
              <a:off x="4051525" y="261680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0" name="Rectangle 79">
              <a:extLst>
                <a:ext uri="{FF2B5EF4-FFF2-40B4-BE49-F238E27FC236}">
                  <a16:creationId xmlns:a16="http://schemas.microsoft.com/office/drawing/2014/main" id="{0DB5515A-54F1-F244-9C8A-D2A17997524D}"/>
                </a:ext>
              </a:extLst>
            </p:cNvPr>
            <p:cNvSpPr/>
            <p:nvPr/>
          </p:nvSpPr>
          <p:spPr>
            <a:xfrm>
              <a:off x="5523902"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%cl</a:t>
              </a:r>
            </a:p>
          </p:txBody>
        </p:sp>
        <p:sp>
          <p:nvSpPr>
            <p:cNvPr id="81" name="Rectangle 80">
              <a:extLst>
                <a:ext uri="{FF2B5EF4-FFF2-40B4-BE49-F238E27FC236}">
                  <a16:creationId xmlns:a16="http://schemas.microsoft.com/office/drawing/2014/main" id="{DF2D1849-760F-914F-B1CB-8BCEF9344648}"/>
                </a:ext>
              </a:extLst>
            </p:cNvPr>
            <p:cNvSpPr/>
            <p:nvPr/>
          </p:nvSpPr>
          <p:spPr>
            <a:xfrm>
              <a:off x="4228914" y="2693009"/>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ch</a:t>
              </a:r>
              <a:endParaRPr lang="en-US" sz="2400" i="1" dirty="0">
                <a:solidFill>
                  <a:schemeClr val="tx1"/>
                </a:solidFill>
              </a:endParaRPr>
            </a:p>
          </p:txBody>
        </p:sp>
        <p:sp>
          <p:nvSpPr>
            <p:cNvPr id="82" name="TextBox 81">
              <a:extLst>
                <a:ext uri="{FF2B5EF4-FFF2-40B4-BE49-F238E27FC236}">
                  <a16:creationId xmlns:a16="http://schemas.microsoft.com/office/drawing/2014/main" id="{98238F37-B0E1-6B42-A8DC-50615800ECE2}"/>
                </a:ext>
              </a:extLst>
            </p:cNvPr>
            <p:cNvSpPr txBox="1"/>
            <p:nvPr/>
          </p:nvSpPr>
          <p:spPr>
            <a:xfrm>
              <a:off x="3355501" y="2805076"/>
              <a:ext cx="665567" cy="461665"/>
            </a:xfrm>
            <a:prstGeom prst="rect">
              <a:avLst/>
            </a:prstGeom>
            <a:noFill/>
          </p:spPr>
          <p:txBody>
            <a:bodyPr wrap="none" rtlCol="0">
              <a:spAutoFit/>
            </a:bodyPr>
            <a:lstStyle/>
            <a:p>
              <a:r>
                <a:rPr lang="en-US" sz="2400" i="1" dirty="0"/>
                <a:t>%cx</a:t>
              </a:r>
            </a:p>
          </p:txBody>
        </p:sp>
        <p:sp>
          <p:nvSpPr>
            <p:cNvPr id="83" name="Rectangle 82">
              <a:extLst>
                <a:ext uri="{FF2B5EF4-FFF2-40B4-BE49-F238E27FC236}">
                  <a16:creationId xmlns:a16="http://schemas.microsoft.com/office/drawing/2014/main" id="{B9D34CC5-66F2-954E-807A-6EC611535C80}"/>
                </a:ext>
              </a:extLst>
            </p:cNvPr>
            <p:cNvSpPr/>
            <p:nvPr/>
          </p:nvSpPr>
          <p:spPr>
            <a:xfrm>
              <a:off x="4051525" y="369078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4" name="Rectangle 83">
              <a:extLst>
                <a:ext uri="{FF2B5EF4-FFF2-40B4-BE49-F238E27FC236}">
                  <a16:creationId xmlns:a16="http://schemas.microsoft.com/office/drawing/2014/main" id="{5D4E7B73-9CC8-7C4C-A306-0BD90E9F7FC6}"/>
                </a:ext>
              </a:extLst>
            </p:cNvPr>
            <p:cNvSpPr/>
            <p:nvPr/>
          </p:nvSpPr>
          <p:spPr>
            <a:xfrm>
              <a:off x="5523902"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%dl</a:t>
              </a:r>
            </a:p>
          </p:txBody>
        </p:sp>
        <p:sp>
          <p:nvSpPr>
            <p:cNvPr id="85" name="Rectangle 84">
              <a:extLst>
                <a:ext uri="{FF2B5EF4-FFF2-40B4-BE49-F238E27FC236}">
                  <a16:creationId xmlns:a16="http://schemas.microsoft.com/office/drawing/2014/main" id="{C5372B0D-0867-C843-AB7C-AD2D6CFDB65A}"/>
                </a:ext>
              </a:extLst>
            </p:cNvPr>
            <p:cNvSpPr/>
            <p:nvPr/>
          </p:nvSpPr>
          <p:spPr>
            <a:xfrm>
              <a:off x="4228914" y="376698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%dh</a:t>
              </a:r>
            </a:p>
          </p:txBody>
        </p:sp>
        <p:sp>
          <p:nvSpPr>
            <p:cNvPr id="86" name="TextBox 85">
              <a:extLst>
                <a:ext uri="{FF2B5EF4-FFF2-40B4-BE49-F238E27FC236}">
                  <a16:creationId xmlns:a16="http://schemas.microsoft.com/office/drawing/2014/main" id="{EB0D751A-D1A2-FB4C-893E-8B235F5D10BA}"/>
                </a:ext>
              </a:extLst>
            </p:cNvPr>
            <p:cNvSpPr txBox="1"/>
            <p:nvPr/>
          </p:nvSpPr>
          <p:spPr>
            <a:xfrm>
              <a:off x="3355501" y="3879048"/>
              <a:ext cx="696024" cy="461665"/>
            </a:xfrm>
            <a:prstGeom prst="rect">
              <a:avLst/>
            </a:prstGeom>
            <a:noFill/>
          </p:spPr>
          <p:txBody>
            <a:bodyPr wrap="none" rtlCol="0">
              <a:spAutoFit/>
            </a:bodyPr>
            <a:lstStyle/>
            <a:p>
              <a:r>
                <a:rPr lang="en-US" sz="2400" i="1" dirty="0"/>
                <a:t>%dx</a:t>
              </a:r>
            </a:p>
          </p:txBody>
        </p:sp>
        <p:sp>
          <p:nvSpPr>
            <p:cNvPr id="87" name="Rectangle 86">
              <a:extLst>
                <a:ext uri="{FF2B5EF4-FFF2-40B4-BE49-F238E27FC236}">
                  <a16:creationId xmlns:a16="http://schemas.microsoft.com/office/drawing/2014/main" id="{D78888C8-13E6-C64B-8BE2-FE5B9E13F1B6}"/>
                </a:ext>
              </a:extLst>
            </p:cNvPr>
            <p:cNvSpPr/>
            <p:nvPr/>
          </p:nvSpPr>
          <p:spPr>
            <a:xfrm>
              <a:off x="4051525" y="4764684"/>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i="1" dirty="0">
                <a:solidFill>
                  <a:schemeClr val="tx1"/>
                </a:solidFill>
              </a:endParaRPr>
            </a:p>
          </p:txBody>
        </p:sp>
        <p:sp>
          <p:nvSpPr>
            <p:cNvPr id="88" name="Rectangle 87">
              <a:extLst>
                <a:ext uri="{FF2B5EF4-FFF2-40B4-BE49-F238E27FC236}">
                  <a16:creationId xmlns:a16="http://schemas.microsoft.com/office/drawing/2014/main" id="{2BB8C60B-5BF1-FD4B-A8C9-03DB159E0D99}"/>
                </a:ext>
              </a:extLst>
            </p:cNvPr>
            <p:cNvSpPr/>
            <p:nvPr/>
          </p:nvSpPr>
          <p:spPr>
            <a:xfrm>
              <a:off x="5523902"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bl</a:t>
              </a:r>
              <a:endParaRPr lang="en-US" sz="2400" i="1" dirty="0">
                <a:solidFill>
                  <a:schemeClr val="tx1"/>
                </a:solidFill>
              </a:endParaRPr>
            </a:p>
          </p:txBody>
        </p:sp>
        <p:sp>
          <p:nvSpPr>
            <p:cNvPr id="89" name="Rectangle 88">
              <a:extLst>
                <a:ext uri="{FF2B5EF4-FFF2-40B4-BE49-F238E27FC236}">
                  <a16:creationId xmlns:a16="http://schemas.microsoft.com/office/drawing/2014/main" id="{445A876F-B001-F441-8E0A-16D1C71CB656}"/>
                </a:ext>
              </a:extLst>
            </p:cNvPr>
            <p:cNvSpPr/>
            <p:nvPr/>
          </p:nvSpPr>
          <p:spPr>
            <a:xfrm>
              <a:off x="4228914" y="4840884"/>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bh</a:t>
              </a:r>
              <a:endParaRPr lang="en-US" sz="2400" i="1" dirty="0">
                <a:solidFill>
                  <a:schemeClr val="tx1"/>
                </a:solidFill>
              </a:endParaRPr>
            </a:p>
          </p:txBody>
        </p:sp>
        <p:sp>
          <p:nvSpPr>
            <p:cNvPr id="90" name="TextBox 89">
              <a:extLst>
                <a:ext uri="{FF2B5EF4-FFF2-40B4-BE49-F238E27FC236}">
                  <a16:creationId xmlns:a16="http://schemas.microsoft.com/office/drawing/2014/main" id="{4A5AFFF1-CE0C-694B-8F23-376AD048E237}"/>
                </a:ext>
              </a:extLst>
            </p:cNvPr>
            <p:cNvSpPr txBox="1"/>
            <p:nvPr/>
          </p:nvSpPr>
          <p:spPr>
            <a:xfrm>
              <a:off x="3355501" y="4952951"/>
              <a:ext cx="689869" cy="461665"/>
            </a:xfrm>
            <a:prstGeom prst="rect">
              <a:avLst/>
            </a:prstGeom>
            <a:noFill/>
          </p:spPr>
          <p:txBody>
            <a:bodyPr wrap="none" rtlCol="0">
              <a:spAutoFit/>
            </a:bodyPr>
            <a:lstStyle/>
            <a:p>
              <a:r>
                <a:rPr lang="en-US" sz="2400" i="1" dirty="0"/>
                <a:t>%</a:t>
              </a:r>
              <a:r>
                <a:rPr lang="en-US" sz="2400" i="1" dirty="0" err="1"/>
                <a:t>bx</a:t>
              </a:r>
              <a:endParaRPr lang="en-US" sz="2400" i="1" dirty="0"/>
            </a:p>
          </p:txBody>
        </p:sp>
        <p:sp>
          <p:nvSpPr>
            <p:cNvPr id="91" name="Rectangle 90">
              <a:extLst>
                <a:ext uri="{FF2B5EF4-FFF2-40B4-BE49-F238E27FC236}">
                  <a16:creationId xmlns:a16="http://schemas.microsoft.com/office/drawing/2014/main" id="{9A782DAE-38F1-0047-BAE9-AAB6DAA6EBC3}"/>
                </a:ext>
              </a:extLst>
            </p:cNvPr>
            <p:cNvSpPr/>
            <p:nvPr/>
          </p:nvSpPr>
          <p:spPr>
            <a:xfrm>
              <a:off x="10280618" y="155385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si</a:t>
              </a:r>
              <a:endParaRPr lang="en-US" sz="2400" i="1" dirty="0">
                <a:solidFill>
                  <a:schemeClr val="tx1"/>
                </a:solidFill>
              </a:endParaRPr>
            </a:p>
          </p:txBody>
        </p:sp>
        <p:sp>
          <p:nvSpPr>
            <p:cNvPr id="92" name="Rectangle 91">
              <a:extLst>
                <a:ext uri="{FF2B5EF4-FFF2-40B4-BE49-F238E27FC236}">
                  <a16:creationId xmlns:a16="http://schemas.microsoft.com/office/drawing/2014/main" id="{90E69FD1-1CA7-034A-89D4-8DF7D2C04BA4}"/>
                </a:ext>
              </a:extLst>
            </p:cNvPr>
            <p:cNvSpPr/>
            <p:nvPr/>
          </p:nvSpPr>
          <p:spPr>
            <a:xfrm>
              <a:off x="7109711" y="25676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93" name="Rectangle 92">
              <a:extLst>
                <a:ext uri="{FF2B5EF4-FFF2-40B4-BE49-F238E27FC236}">
                  <a16:creationId xmlns:a16="http://schemas.microsoft.com/office/drawing/2014/main" id="{E955CED2-9C8B-7E49-9667-C61E70A11D9A}"/>
                </a:ext>
              </a:extLst>
            </p:cNvPr>
            <p:cNvSpPr/>
            <p:nvPr/>
          </p:nvSpPr>
          <p:spPr>
            <a:xfrm>
              <a:off x="7099921" y="362710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94" name="Rectangle 93">
              <a:extLst>
                <a:ext uri="{FF2B5EF4-FFF2-40B4-BE49-F238E27FC236}">
                  <a16:creationId xmlns:a16="http://schemas.microsoft.com/office/drawing/2014/main" id="{233C14A4-22B1-3E45-A23B-00E64A712352}"/>
                </a:ext>
              </a:extLst>
            </p:cNvPr>
            <p:cNvSpPr/>
            <p:nvPr/>
          </p:nvSpPr>
          <p:spPr>
            <a:xfrm>
              <a:off x="10280618" y="2610039"/>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%di</a:t>
              </a:r>
            </a:p>
          </p:txBody>
        </p:sp>
        <p:sp>
          <p:nvSpPr>
            <p:cNvPr id="95" name="Rectangle 94">
              <a:extLst>
                <a:ext uri="{FF2B5EF4-FFF2-40B4-BE49-F238E27FC236}">
                  <a16:creationId xmlns:a16="http://schemas.microsoft.com/office/drawing/2014/main" id="{02DF64F4-46AE-8D43-A413-CEC4297D3F5B}"/>
                </a:ext>
              </a:extLst>
            </p:cNvPr>
            <p:cNvSpPr/>
            <p:nvPr/>
          </p:nvSpPr>
          <p:spPr>
            <a:xfrm>
              <a:off x="10280618" y="368497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sp</a:t>
              </a:r>
              <a:endParaRPr lang="en-US" sz="2400" i="1" dirty="0">
                <a:solidFill>
                  <a:schemeClr val="tx1"/>
                </a:solidFill>
              </a:endParaRPr>
            </a:p>
          </p:txBody>
        </p:sp>
        <p:sp>
          <p:nvSpPr>
            <p:cNvPr id="96" name="TextBox 95">
              <a:extLst>
                <a:ext uri="{FF2B5EF4-FFF2-40B4-BE49-F238E27FC236}">
                  <a16:creationId xmlns:a16="http://schemas.microsoft.com/office/drawing/2014/main" id="{FC9DF31C-580C-0141-8D04-D84C5064E827}"/>
                </a:ext>
              </a:extLst>
            </p:cNvPr>
            <p:cNvSpPr txBox="1"/>
            <p:nvPr/>
          </p:nvSpPr>
          <p:spPr>
            <a:xfrm>
              <a:off x="8489358" y="3896270"/>
              <a:ext cx="1791260" cy="461665"/>
            </a:xfrm>
            <a:prstGeom prst="rect">
              <a:avLst/>
            </a:prstGeom>
            <a:noFill/>
          </p:spPr>
          <p:txBody>
            <a:bodyPr wrap="none" rtlCol="0">
              <a:spAutoFit/>
            </a:bodyPr>
            <a:lstStyle/>
            <a:p>
              <a:pPr algn="r"/>
              <a:r>
                <a:rPr lang="en-US" sz="2400" i="1" dirty="0"/>
                <a:t>stack pointer</a:t>
              </a:r>
            </a:p>
          </p:txBody>
        </p:sp>
        <p:sp>
          <p:nvSpPr>
            <p:cNvPr id="97" name="Rectangle 96">
              <a:extLst>
                <a:ext uri="{FF2B5EF4-FFF2-40B4-BE49-F238E27FC236}">
                  <a16:creationId xmlns:a16="http://schemas.microsoft.com/office/drawing/2014/main" id="{03834E53-2BA0-2B46-9C77-D804C5C0078C}"/>
                </a:ext>
              </a:extLst>
            </p:cNvPr>
            <p:cNvSpPr/>
            <p:nvPr/>
          </p:nvSpPr>
          <p:spPr>
            <a:xfrm>
              <a:off x="7109711" y="4686584"/>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98" name="Rectangle 97">
              <a:extLst>
                <a:ext uri="{FF2B5EF4-FFF2-40B4-BE49-F238E27FC236}">
                  <a16:creationId xmlns:a16="http://schemas.microsoft.com/office/drawing/2014/main" id="{2C5834E6-E5C0-3E43-AAD8-80B8ACCB4361}"/>
                </a:ext>
              </a:extLst>
            </p:cNvPr>
            <p:cNvSpPr/>
            <p:nvPr/>
          </p:nvSpPr>
          <p:spPr>
            <a:xfrm>
              <a:off x="10290408" y="473175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a:t>
              </a:r>
              <a:r>
                <a:rPr lang="en-US" sz="2400" i="1" dirty="0" err="1">
                  <a:solidFill>
                    <a:schemeClr val="tx1"/>
                  </a:solidFill>
                </a:rPr>
                <a:t>bp</a:t>
              </a:r>
              <a:endParaRPr lang="en-US" sz="2400" i="1" dirty="0">
                <a:solidFill>
                  <a:schemeClr val="tx1"/>
                </a:solidFill>
              </a:endParaRPr>
            </a:p>
          </p:txBody>
        </p:sp>
        <p:sp>
          <p:nvSpPr>
            <p:cNvPr id="99" name="TextBox 98">
              <a:extLst>
                <a:ext uri="{FF2B5EF4-FFF2-40B4-BE49-F238E27FC236}">
                  <a16:creationId xmlns:a16="http://schemas.microsoft.com/office/drawing/2014/main" id="{80638DC1-3384-BF41-8DC2-336992515E98}"/>
                </a:ext>
              </a:extLst>
            </p:cNvPr>
            <p:cNvSpPr txBox="1"/>
            <p:nvPr/>
          </p:nvSpPr>
          <p:spPr>
            <a:xfrm>
              <a:off x="8555574" y="4955752"/>
              <a:ext cx="1734834" cy="461665"/>
            </a:xfrm>
            <a:prstGeom prst="rect">
              <a:avLst/>
            </a:prstGeom>
            <a:noFill/>
          </p:spPr>
          <p:txBody>
            <a:bodyPr wrap="none" rtlCol="0">
              <a:spAutoFit/>
            </a:bodyPr>
            <a:lstStyle/>
            <a:p>
              <a:pPr algn="r"/>
              <a:r>
                <a:rPr lang="en-US" sz="2400" i="1" dirty="0"/>
                <a:t>base pointer</a:t>
              </a:r>
            </a:p>
          </p:txBody>
        </p:sp>
      </p:grpSp>
    </p:spTree>
    <p:extLst>
      <p:ext uri="{BB962C8B-B14F-4D97-AF65-F5344CB8AC3E}">
        <p14:creationId xmlns:p14="http://schemas.microsoft.com/office/powerpoint/2010/main" val="16595246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Registers: 64-bit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54DD6277-80E6-5345-A664-D40E04DF7EA9}"/>
              </a:ext>
            </a:extLst>
          </p:cNvPr>
          <p:cNvGrpSpPr>
            <a:grpSpLocks noChangeAspect="1"/>
          </p:cNvGrpSpPr>
          <p:nvPr/>
        </p:nvGrpSpPr>
        <p:grpSpPr>
          <a:xfrm>
            <a:off x="184525" y="1578582"/>
            <a:ext cx="11923096" cy="4603142"/>
            <a:chOff x="-5156200" y="1422400"/>
            <a:chExt cx="25368288" cy="9793920"/>
          </a:xfrm>
        </p:grpSpPr>
        <p:grpSp>
          <p:nvGrpSpPr>
            <p:cNvPr id="10" name="Group 9">
              <a:extLst>
                <a:ext uri="{FF2B5EF4-FFF2-40B4-BE49-F238E27FC236}">
                  <a16:creationId xmlns:a16="http://schemas.microsoft.com/office/drawing/2014/main" id="{0252F08E-68F4-8045-B987-A6FA52AED4E6}"/>
                </a:ext>
              </a:extLst>
            </p:cNvPr>
            <p:cNvGrpSpPr/>
            <p:nvPr/>
          </p:nvGrpSpPr>
          <p:grpSpPr>
            <a:xfrm>
              <a:off x="-5156200" y="1422400"/>
              <a:ext cx="12491684" cy="1143000"/>
              <a:chOff x="-469900" y="2057400"/>
              <a:chExt cx="12491684" cy="1143000"/>
            </a:xfrm>
          </p:grpSpPr>
          <p:sp>
            <p:nvSpPr>
              <p:cNvPr id="86" name="Rectangle 85">
                <a:extLst>
                  <a:ext uri="{FF2B5EF4-FFF2-40B4-BE49-F238E27FC236}">
                    <a16:creationId xmlns:a16="http://schemas.microsoft.com/office/drawing/2014/main" id="{138A2147-A334-D84E-8902-0E283D4D316D}"/>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rax</a:t>
                </a:r>
                <a:endParaRPr lang="en-US" sz="2400" i="1" dirty="0">
                  <a:solidFill>
                    <a:schemeClr val="tx1"/>
                  </a:solidFill>
                </a:endParaRPr>
              </a:p>
            </p:txBody>
          </p:sp>
          <p:sp>
            <p:nvSpPr>
              <p:cNvPr id="87" name="Rectangle 86">
                <a:extLst>
                  <a:ext uri="{FF2B5EF4-FFF2-40B4-BE49-F238E27FC236}">
                    <a16:creationId xmlns:a16="http://schemas.microsoft.com/office/drawing/2014/main" id="{B4533A1C-E43F-8741-8B0B-66B371576F8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eax</a:t>
                </a:r>
                <a:endParaRPr lang="en-US" sz="2400" i="1" dirty="0">
                  <a:solidFill>
                    <a:schemeClr val="tx1"/>
                  </a:solidFill>
                </a:endParaRPr>
              </a:p>
            </p:txBody>
          </p:sp>
          <p:sp>
            <p:nvSpPr>
              <p:cNvPr id="88" name="Rectangle 87">
                <a:extLst>
                  <a:ext uri="{FF2B5EF4-FFF2-40B4-BE49-F238E27FC236}">
                    <a16:creationId xmlns:a16="http://schemas.microsoft.com/office/drawing/2014/main" id="{37F33108-4524-2E4D-95DC-B746DAFFC27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%ax</a:t>
                </a:r>
              </a:p>
            </p:txBody>
          </p:sp>
          <p:sp>
            <p:nvSpPr>
              <p:cNvPr id="89" name="Rectangle 88">
                <a:extLst>
                  <a:ext uri="{FF2B5EF4-FFF2-40B4-BE49-F238E27FC236}">
                    <a16:creationId xmlns:a16="http://schemas.microsoft.com/office/drawing/2014/main" id="{D2357103-A5E1-F04D-BF42-F97046B3E2D3}"/>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%al</a:t>
                </a:r>
              </a:p>
            </p:txBody>
          </p:sp>
        </p:grpSp>
        <p:grpSp>
          <p:nvGrpSpPr>
            <p:cNvPr id="11" name="Group 10">
              <a:extLst>
                <a:ext uri="{FF2B5EF4-FFF2-40B4-BE49-F238E27FC236}">
                  <a16:creationId xmlns:a16="http://schemas.microsoft.com/office/drawing/2014/main" id="{BBB133A6-C6F5-A842-838A-BBE941621E0A}"/>
                </a:ext>
              </a:extLst>
            </p:cNvPr>
            <p:cNvGrpSpPr/>
            <p:nvPr/>
          </p:nvGrpSpPr>
          <p:grpSpPr>
            <a:xfrm>
              <a:off x="-5156200" y="2651212"/>
              <a:ext cx="12491684" cy="1143000"/>
              <a:chOff x="-469900" y="2057400"/>
              <a:chExt cx="12491684" cy="1143000"/>
            </a:xfrm>
          </p:grpSpPr>
          <p:sp>
            <p:nvSpPr>
              <p:cNvPr id="82" name="Rectangle 81">
                <a:extLst>
                  <a:ext uri="{FF2B5EF4-FFF2-40B4-BE49-F238E27FC236}">
                    <a16:creationId xmlns:a16="http://schemas.microsoft.com/office/drawing/2014/main" id="{6C7DA38B-466E-914B-BD56-0E4DD795E8D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rcx</a:t>
                </a:r>
                <a:endParaRPr lang="en-US" sz="2400" i="1" dirty="0">
                  <a:solidFill>
                    <a:schemeClr val="tx1"/>
                  </a:solidFill>
                </a:endParaRPr>
              </a:p>
            </p:txBody>
          </p:sp>
          <p:sp>
            <p:nvSpPr>
              <p:cNvPr id="83" name="Rectangle 82">
                <a:extLst>
                  <a:ext uri="{FF2B5EF4-FFF2-40B4-BE49-F238E27FC236}">
                    <a16:creationId xmlns:a16="http://schemas.microsoft.com/office/drawing/2014/main" id="{AE8C6E6C-C495-C649-A5E6-E25174727AD5}"/>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ecx</a:t>
                </a:r>
                <a:endParaRPr lang="en-US" sz="2400" i="1" dirty="0">
                  <a:solidFill>
                    <a:schemeClr val="tx1"/>
                  </a:solidFill>
                </a:endParaRPr>
              </a:p>
            </p:txBody>
          </p:sp>
          <p:sp>
            <p:nvSpPr>
              <p:cNvPr id="84" name="Rectangle 83">
                <a:extLst>
                  <a:ext uri="{FF2B5EF4-FFF2-40B4-BE49-F238E27FC236}">
                    <a16:creationId xmlns:a16="http://schemas.microsoft.com/office/drawing/2014/main" id="{4A49346D-D13B-154A-9C67-02A9EEDB5FE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%cx</a:t>
                </a:r>
              </a:p>
            </p:txBody>
          </p:sp>
          <p:sp>
            <p:nvSpPr>
              <p:cNvPr id="85" name="Rectangle 84">
                <a:extLst>
                  <a:ext uri="{FF2B5EF4-FFF2-40B4-BE49-F238E27FC236}">
                    <a16:creationId xmlns:a16="http://schemas.microsoft.com/office/drawing/2014/main" id="{E853A933-608A-7142-BB6C-D30611F670B0}"/>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%cl</a:t>
                </a:r>
              </a:p>
            </p:txBody>
          </p:sp>
        </p:grpSp>
        <p:grpSp>
          <p:nvGrpSpPr>
            <p:cNvPr id="12" name="Group 11">
              <a:extLst>
                <a:ext uri="{FF2B5EF4-FFF2-40B4-BE49-F238E27FC236}">
                  <a16:creationId xmlns:a16="http://schemas.microsoft.com/office/drawing/2014/main" id="{B64C4323-42BB-544F-9C60-BE5A159E9614}"/>
                </a:ext>
              </a:extLst>
            </p:cNvPr>
            <p:cNvGrpSpPr/>
            <p:nvPr/>
          </p:nvGrpSpPr>
          <p:grpSpPr>
            <a:xfrm>
              <a:off x="-5156200" y="3900227"/>
              <a:ext cx="12491684" cy="1143000"/>
              <a:chOff x="-469900" y="2057400"/>
              <a:chExt cx="12491684" cy="1143000"/>
            </a:xfrm>
          </p:grpSpPr>
          <p:sp>
            <p:nvSpPr>
              <p:cNvPr id="78" name="Rectangle 77">
                <a:extLst>
                  <a:ext uri="{FF2B5EF4-FFF2-40B4-BE49-F238E27FC236}">
                    <a16:creationId xmlns:a16="http://schemas.microsoft.com/office/drawing/2014/main" id="{523A9F03-384F-4E4C-96D1-7525E8A96F6C}"/>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rdx</a:t>
                </a:r>
                <a:endParaRPr lang="en-US" sz="2400" i="1" dirty="0">
                  <a:solidFill>
                    <a:schemeClr val="tx1"/>
                  </a:solidFill>
                </a:endParaRPr>
              </a:p>
            </p:txBody>
          </p:sp>
          <p:sp>
            <p:nvSpPr>
              <p:cNvPr id="79" name="Rectangle 78">
                <a:extLst>
                  <a:ext uri="{FF2B5EF4-FFF2-40B4-BE49-F238E27FC236}">
                    <a16:creationId xmlns:a16="http://schemas.microsoft.com/office/drawing/2014/main" id="{5E505A19-34A0-C24E-B565-CF81B6F36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edx</a:t>
                </a:r>
                <a:endParaRPr lang="en-US" sz="2400" i="1" dirty="0">
                  <a:solidFill>
                    <a:schemeClr val="tx1"/>
                  </a:solidFill>
                </a:endParaRPr>
              </a:p>
            </p:txBody>
          </p:sp>
          <p:sp>
            <p:nvSpPr>
              <p:cNvPr id="80" name="Rectangle 79">
                <a:extLst>
                  <a:ext uri="{FF2B5EF4-FFF2-40B4-BE49-F238E27FC236}">
                    <a16:creationId xmlns:a16="http://schemas.microsoft.com/office/drawing/2014/main" id="{45F5CBEF-546A-1344-8E7A-07D71246043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%dx</a:t>
                </a:r>
              </a:p>
            </p:txBody>
          </p:sp>
          <p:sp>
            <p:nvSpPr>
              <p:cNvPr id="81" name="Rectangle 80">
                <a:extLst>
                  <a:ext uri="{FF2B5EF4-FFF2-40B4-BE49-F238E27FC236}">
                    <a16:creationId xmlns:a16="http://schemas.microsoft.com/office/drawing/2014/main" id="{CEFE61F9-7492-624F-AC64-CA6070524D4B}"/>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%dl</a:t>
                </a:r>
              </a:p>
            </p:txBody>
          </p:sp>
        </p:grpSp>
        <p:grpSp>
          <p:nvGrpSpPr>
            <p:cNvPr id="13" name="Group 12">
              <a:extLst>
                <a:ext uri="{FF2B5EF4-FFF2-40B4-BE49-F238E27FC236}">
                  <a16:creationId xmlns:a16="http://schemas.microsoft.com/office/drawing/2014/main" id="{588ACFAC-58C9-524D-9F29-E1606B123B79}"/>
                </a:ext>
              </a:extLst>
            </p:cNvPr>
            <p:cNvGrpSpPr/>
            <p:nvPr/>
          </p:nvGrpSpPr>
          <p:grpSpPr>
            <a:xfrm>
              <a:off x="-5156200" y="5129039"/>
              <a:ext cx="12491684" cy="1143000"/>
              <a:chOff x="-469900" y="2057400"/>
              <a:chExt cx="12491684" cy="1143000"/>
            </a:xfrm>
          </p:grpSpPr>
          <p:sp>
            <p:nvSpPr>
              <p:cNvPr id="74" name="Rectangle 73">
                <a:extLst>
                  <a:ext uri="{FF2B5EF4-FFF2-40B4-BE49-F238E27FC236}">
                    <a16:creationId xmlns:a16="http://schemas.microsoft.com/office/drawing/2014/main" id="{8A27B0C6-351C-484E-8B76-B52AE3F222A2}"/>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rbx</a:t>
                </a:r>
                <a:endParaRPr lang="en-US" sz="2400" i="1" dirty="0">
                  <a:solidFill>
                    <a:schemeClr val="tx1"/>
                  </a:solidFill>
                </a:endParaRPr>
              </a:p>
            </p:txBody>
          </p:sp>
          <p:sp>
            <p:nvSpPr>
              <p:cNvPr id="75" name="Rectangle 74">
                <a:extLst>
                  <a:ext uri="{FF2B5EF4-FFF2-40B4-BE49-F238E27FC236}">
                    <a16:creationId xmlns:a16="http://schemas.microsoft.com/office/drawing/2014/main" id="{5E41D13F-73B2-D642-A727-AEE51EF4294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ebx</a:t>
                </a:r>
                <a:endParaRPr lang="en-US" sz="2400" i="1" dirty="0">
                  <a:solidFill>
                    <a:schemeClr val="tx1"/>
                  </a:solidFill>
                </a:endParaRPr>
              </a:p>
            </p:txBody>
          </p:sp>
          <p:sp>
            <p:nvSpPr>
              <p:cNvPr id="76" name="Rectangle 75">
                <a:extLst>
                  <a:ext uri="{FF2B5EF4-FFF2-40B4-BE49-F238E27FC236}">
                    <a16:creationId xmlns:a16="http://schemas.microsoft.com/office/drawing/2014/main" id="{04B35B74-8C7F-7B44-9DD5-99A990AAF10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bx</a:t>
                </a:r>
                <a:endParaRPr lang="en-US" sz="1600" i="1" dirty="0">
                  <a:solidFill>
                    <a:schemeClr val="tx1"/>
                  </a:solidFill>
                </a:endParaRPr>
              </a:p>
            </p:txBody>
          </p:sp>
          <p:sp>
            <p:nvSpPr>
              <p:cNvPr id="77" name="Rectangle 76">
                <a:extLst>
                  <a:ext uri="{FF2B5EF4-FFF2-40B4-BE49-F238E27FC236}">
                    <a16:creationId xmlns:a16="http://schemas.microsoft.com/office/drawing/2014/main" id="{638226DA-CD22-1146-A6CC-8B0E75C4D53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bl</a:t>
                </a:r>
                <a:endParaRPr lang="en-US" sz="1100" i="1" dirty="0">
                  <a:solidFill>
                    <a:schemeClr val="tx1"/>
                  </a:solidFill>
                </a:endParaRPr>
              </a:p>
            </p:txBody>
          </p:sp>
        </p:grpSp>
        <p:grpSp>
          <p:nvGrpSpPr>
            <p:cNvPr id="14" name="Group 13">
              <a:extLst>
                <a:ext uri="{FF2B5EF4-FFF2-40B4-BE49-F238E27FC236}">
                  <a16:creationId xmlns:a16="http://schemas.microsoft.com/office/drawing/2014/main" id="{6251FC0E-35BA-F64C-9B83-06FDF4C1B8A7}"/>
                </a:ext>
              </a:extLst>
            </p:cNvPr>
            <p:cNvGrpSpPr/>
            <p:nvPr/>
          </p:nvGrpSpPr>
          <p:grpSpPr>
            <a:xfrm>
              <a:off x="-5156200" y="6366681"/>
              <a:ext cx="12491684" cy="1143000"/>
              <a:chOff x="-469900" y="2057400"/>
              <a:chExt cx="12491684" cy="1143000"/>
            </a:xfrm>
          </p:grpSpPr>
          <p:sp>
            <p:nvSpPr>
              <p:cNvPr id="70" name="Rectangle 69">
                <a:extLst>
                  <a:ext uri="{FF2B5EF4-FFF2-40B4-BE49-F238E27FC236}">
                    <a16:creationId xmlns:a16="http://schemas.microsoft.com/office/drawing/2014/main" id="{52767C5F-8D2D-2449-A1E0-D60ADC68331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rsi</a:t>
                </a:r>
                <a:endParaRPr lang="en-US" sz="2400" i="1" dirty="0">
                  <a:solidFill>
                    <a:schemeClr val="tx1"/>
                  </a:solidFill>
                </a:endParaRPr>
              </a:p>
            </p:txBody>
          </p:sp>
          <p:sp>
            <p:nvSpPr>
              <p:cNvPr id="71" name="Rectangle 70">
                <a:extLst>
                  <a:ext uri="{FF2B5EF4-FFF2-40B4-BE49-F238E27FC236}">
                    <a16:creationId xmlns:a16="http://schemas.microsoft.com/office/drawing/2014/main" id="{6DA2FB22-81AC-964A-B290-F46CB5DF372C}"/>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esi</a:t>
                </a:r>
                <a:endParaRPr lang="en-US" sz="2400" i="1" dirty="0">
                  <a:solidFill>
                    <a:schemeClr val="tx1"/>
                  </a:solidFill>
                </a:endParaRPr>
              </a:p>
            </p:txBody>
          </p:sp>
          <p:sp>
            <p:nvSpPr>
              <p:cNvPr id="72" name="Rectangle 71">
                <a:extLst>
                  <a:ext uri="{FF2B5EF4-FFF2-40B4-BE49-F238E27FC236}">
                    <a16:creationId xmlns:a16="http://schemas.microsoft.com/office/drawing/2014/main" id="{CA86E5FF-616B-5F46-8AB7-FDF12D71807B}"/>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si</a:t>
                </a:r>
                <a:endParaRPr lang="en-US" sz="1600" i="1" dirty="0">
                  <a:solidFill>
                    <a:schemeClr val="tx1"/>
                  </a:solidFill>
                </a:endParaRPr>
              </a:p>
            </p:txBody>
          </p:sp>
          <p:sp>
            <p:nvSpPr>
              <p:cNvPr id="73" name="Rectangle 72">
                <a:extLst>
                  <a:ext uri="{FF2B5EF4-FFF2-40B4-BE49-F238E27FC236}">
                    <a16:creationId xmlns:a16="http://schemas.microsoft.com/office/drawing/2014/main" id="{B9E6864D-C1D4-1344-81C2-E64C25851B82}"/>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sil</a:t>
                </a:r>
                <a:endParaRPr lang="en-US" sz="1100" i="1" dirty="0">
                  <a:solidFill>
                    <a:schemeClr val="tx1"/>
                  </a:solidFill>
                </a:endParaRPr>
              </a:p>
            </p:txBody>
          </p:sp>
        </p:grpSp>
        <p:grpSp>
          <p:nvGrpSpPr>
            <p:cNvPr id="15" name="Group 14">
              <a:extLst>
                <a:ext uri="{FF2B5EF4-FFF2-40B4-BE49-F238E27FC236}">
                  <a16:creationId xmlns:a16="http://schemas.microsoft.com/office/drawing/2014/main" id="{3FB12060-4872-2044-B55C-FE6C1137C5B9}"/>
                </a:ext>
              </a:extLst>
            </p:cNvPr>
            <p:cNvGrpSpPr/>
            <p:nvPr/>
          </p:nvGrpSpPr>
          <p:grpSpPr>
            <a:xfrm>
              <a:off x="-5156200" y="7595493"/>
              <a:ext cx="12491684" cy="1143000"/>
              <a:chOff x="-469900" y="2057400"/>
              <a:chExt cx="12491684" cy="1143000"/>
            </a:xfrm>
          </p:grpSpPr>
          <p:sp>
            <p:nvSpPr>
              <p:cNvPr id="66" name="Rectangle 65">
                <a:extLst>
                  <a:ext uri="{FF2B5EF4-FFF2-40B4-BE49-F238E27FC236}">
                    <a16:creationId xmlns:a16="http://schemas.microsoft.com/office/drawing/2014/main" id="{A7D1147E-4DD8-DC49-BCF5-197DFF0F8115}"/>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rdi</a:t>
                </a:r>
                <a:endParaRPr lang="en-US" sz="2400" i="1" dirty="0">
                  <a:solidFill>
                    <a:schemeClr val="tx1"/>
                  </a:solidFill>
                </a:endParaRPr>
              </a:p>
            </p:txBody>
          </p:sp>
          <p:sp>
            <p:nvSpPr>
              <p:cNvPr id="67" name="Rectangle 66">
                <a:extLst>
                  <a:ext uri="{FF2B5EF4-FFF2-40B4-BE49-F238E27FC236}">
                    <a16:creationId xmlns:a16="http://schemas.microsoft.com/office/drawing/2014/main" id="{3ED199CD-1C1B-2C4C-9796-729E94FE367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edi</a:t>
                </a:r>
                <a:endParaRPr lang="en-US" sz="2400" i="1" dirty="0">
                  <a:solidFill>
                    <a:schemeClr val="tx1"/>
                  </a:solidFill>
                </a:endParaRPr>
              </a:p>
            </p:txBody>
          </p:sp>
          <p:sp>
            <p:nvSpPr>
              <p:cNvPr id="68" name="Rectangle 67">
                <a:extLst>
                  <a:ext uri="{FF2B5EF4-FFF2-40B4-BE49-F238E27FC236}">
                    <a16:creationId xmlns:a16="http://schemas.microsoft.com/office/drawing/2014/main" id="{3DDD24C7-F083-874A-B903-C9DD15F5164D}"/>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%di</a:t>
                </a:r>
              </a:p>
            </p:txBody>
          </p:sp>
          <p:sp>
            <p:nvSpPr>
              <p:cNvPr id="69" name="Rectangle 68">
                <a:extLst>
                  <a:ext uri="{FF2B5EF4-FFF2-40B4-BE49-F238E27FC236}">
                    <a16:creationId xmlns:a16="http://schemas.microsoft.com/office/drawing/2014/main" id="{8078CD24-BC3C-5447-916E-7A7D59F1831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dil</a:t>
                </a:r>
                <a:endParaRPr lang="en-US" sz="1100" i="1" dirty="0">
                  <a:solidFill>
                    <a:schemeClr val="tx1"/>
                  </a:solidFill>
                </a:endParaRPr>
              </a:p>
            </p:txBody>
          </p:sp>
        </p:grpSp>
        <p:grpSp>
          <p:nvGrpSpPr>
            <p:cNvPr id="16" name="Group 15">
              <a:extLst>
                <a:ext uri="{FF2B5EF4-FFF2-40B4-BE49-F238E27FC236}">
                  <a16:creationId xmlns:a16="http://schemas.microsoft.com/office/drawing/2014/main" id="{47614794-D8C7-D644-85F3-D8DEEA634D73}"/>
                </a:ext>
              </a:extLst>
            </p:cNvPr>
            <p:cNvGrpSpPr/>
            <p:nvPr/>
          </p:nvGrpSpPr>
          <p:grpSpPr>
            <a:xfrm>
              <a:off x="-5156200" y="8844508"/>
              <a:ext cx="12491684" cy="1143000"/>
              <a:chOff x="-469900" y="9479508"/>
              <a:chExt cx="12491684" cy="1143000"/>
            </a:xfrm>
          </p:grpSpPr>
          <p:sp>
            <p:nvSpPr>
              <p:cNvPr id="62" name="Rectangle 61">
                <a:extLst>
                  <a:ext uri="{FF2B5EF4-FFF2-40B4-BE49-F238E27FC236}">
                    <a16:creationId xmlns:a16="http://schemas.microsoft.com/office/drawing/2014/main" id="{64217CB4-00BC-074F-8B02-7064B9C28AEA}"/>
                  </a:ext>
                </a:extLst>
              </p:cNvPr>
              <p:cNvSpPr/>
              <p:nvPr/>
            </p:nvSpPr>
            <p:spPr>
              <a:xfrm>
                <a:off x="-469900" y="9479508"/>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rsp</a:t>
                </a:r>
                <a:endParaRPr lang="en-US" sz="2400" i="1" dirty="0">
                  <a:solidFill>
                    <a:schemeClr val="tx1"/>
                  </a:solidFill>
                </a:endParaRPr>
              </a:p>
            </p:txBody>
          </p:sp>
          <p:sp>
            <p:nvSpPr>
              <p:cNvPr id="63" name="Rectangle 62">
                <a:extLst>
                  <a:ext uri="{FF2B5EF4-FFF2-40B4-BE49-F238E27FC236}">
                    <a16:creationId xmlns:a16="http://schemas.microsoft.com/office/drawing/2014/main" id="{8420AD20-D6FC-604E-86F7-0F2D7A487606}"/>
                  </a:ext>
                </a:extLst>
              </p:cNvPr>
              <p:cNvSpPr/>
              <p:nvPr/>
            </p:nvSpPr>
            <p:spPr>
              <a:xfrm>
                <a:off x="5977104" y="9565320"/>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esp</a:t>
                </a:r>
                <a:endParaRPr lang="en-US" sz="2400" i="1" dirty="0">
                  <a:solidFill>
                    <a:schemeClr val="tx1"/>
                  </a:solidFill>
                </a:endParaRPr>
              </a:p>
            </p:txBody>
          </p:sp>
          <p:sp>
            <p:nvSpPr>
              <p:cNvPr id="64" name="Rectangle 63">
                <a:extLst>
                  <a:ext uri="{FF2B5EF4-FFF2-40B4-BE49-F238E27FC236}">
                    <a16:creationId xmlns:a16="http://schemas.microsoft.com/office/drawing/2014/main" id="{E3507384-7C3A-E147-8767-EE3CD9FF4014}"/>
                  </a:ext>
                </a:extLst>
              </p:cNvPr>
              <p:cNvSpPr/>
              <p:nvPr/>
            </p:nvSpPr>
            <p:spPr>
              <a:xfrm>
                <a:off x="9148185" y="9614011"/>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sp</a:t>
                </a:r>
                <a:endParaRPr lang="en-US" sz="1600" i="1" dirty="0">
                  <a:solidFill>
                    <a:schemeClr val="tx1"/>
                  </a:solidFill>
                </a:endParaRPr>
              </a:p>
            </p:txBody>
          </p:sp>
          <p:sp>
            <p:nvSpPr>
              <p:cNvPr id="65" name="Rectangle 64">
                <a:extLst>
                  <a:ext uri="{FF2B5EF4-FFF2-40B4-BE49-F238E27FC236}">
                    <a16:creationId xmlns:a16="http://schemas.microsoft.com/office/drawing/2014/main" id="{6B14D97A-6BE1-534E-92B7-EF74F57C3380}"/>
                  </a:ext>
                </a:extLst>
              </p:cNvPr>
              <p:cNvSpPr/>
              <p:nvPr/>
            </p:nvSpPr>
            <p:spPr>
              <a:xfrm>
                <a:off x="10620562" y="9690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spl</a:t>
                </a:r>
                <a:endParaRPr lang="en-US" sz="1100" i="1" dirty="0">
                  <a:solidFill>
                    <a:schemeClr val="tx1"/>
                  </a:solidFill>
                </a:endParaRPr>
              </a:p>
            </p:txBody>
          </p:sp>
        </p:grpSp>
        <p:grpSp>
          <p:nvGrpSpPr>
            <p:cNvPr id="17" name="Group 16">
              <a:extLst>
                <a:ext uri="{FF2B5EF4-FFF2-40B4-BE49-F238E27FC236}">
                  <a16:creationId xmlns:a16="http://schemas.microsoft.com/office/drawing/2014/main" id="{FF88499D-AE6B-4F4B-AB3F-E2F0F6256106}"/>
                </a:ext>
              </a:extLst>
            </p:cNvPr>
            <p:cNvGrpSpPr/>
            <p:nvPr/>
          </p:nvGrpSpPr>
          <p:grpSpPr>
            <a:xfrm>
              <a:off x="-5156200" y="10073320"/>
              <a:ext cx="12491684" cy="1143000"/>
              <a:chOff x="-469900" y="10708320"/>
              <a:chExt cx="12491684" cy="1143000"/>
            </a:xfrm>
          </p:grpSpPr>
          <p:sp>
            <p:nvSpPr>
              <p:cNvPr id="58" name="Rectangle 57">
                <a:extLst>
                  <a:ext uri="{FF2B5EF4-FFF2-40B4-BE49-F238E27FC236}">
                    <a16:creationId xmlns:a16="http://schemas.microsoft.com/office/drawing/2014/main" id="{FDB80A46-9478-3849-A441-266F08972EF5}"/>
                  </a:ext>
                </a:extLst>
              </p:cNvPr>
              <p:cNvSpPr/>
              <p:nvPr/>
            </p:nvSpPr>
            <p:spPr>
              <a:xfrm>
                <a:off x="-469900" y="10708320"/>
                <a:ext cx="12491684" cy="1143000"/>
              </a:xfrm>
              <a:prstGeom prst="rect">
                <a:avLst/>
              </a:prstGeom>
              <a:gradFill>
                <a:gsLst>
                  <a:gs pos="0">
                    <a:srgbClr val="FFDCDC"/>
                  </a:gs>
                  <a:gs pos="50000">
                    <a:srgbClr val="FFB480"/>
                  </a:gs>
                  <a:gs pos="100000">
                    <a:srgbClr val="FFC0B4"/>
                  </a:gs>
                </a:gsLst>
                <a:path path="circle">
                  <a:fillToRect l="50000" t="50000" r="50000" b="50000"/>
                </a:path>
              </a:gra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rbp</a:t>
                </a:r>
                <a:endParaRPr lang="en-US" sz="2400" i="1" dirty="0">
                  <a:solidFill>
                    <a:schemeClr val="tx1"/>
                  </a:solidFill>
                </a:endParaRPr>
              </a:p>
            </p:txBody>
          </p:sp>
          <p:sp>
            <p:nvSpPr>
              <p:cNvPr id="59" name="Rectangle 58">
                <a:extLst>
                  <a:ext uri="{FF2B5EF4-FFF2-40B4-BE49-F238E27FC236}">
                    <a16:creationId xmlns:a16="http://schemas.microsoft.com/office/drawing/2014/main" id="{5F77C258-18AE-1A4C-B699-8C45900858FC}"/>
                  </a:ext>
                </a:extLst>
              </p:cNvPr>
              <p:cNvSpPr/>
              <p:nvPr/>
            </p:nvSpPr>
            <p:spPr>
              <a:xfrm>
                <a:off x="5977104" y="10794132"/>
                <a:ext cx="5976996" cy="939800"/>
              </a:xfrm>
              <a:prstGeom prst="rect">
                <a:avLst/>
              </a:prstGeom>
              <a:gradFill>
                <a:gsLst>
                  <a:gs pos="0">
                    <a:srgbClr val="DCDCFF"/>
                  </a:gs>
                  <a:gs pos="50000">
                    <a:srgbClr val="9292DB"/>
                  </a:gs>
                  <a:gs pos="100000">
                    <a:srgbClr val="B4B4FF"/>
                  </a:gs>
                </a:gsLst>
                <a:path path="circle">
                  <a:fillToRect l="50000" t="50000" r="50000" b="50000"/>
                </a:path>
              </a:gra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a:t>
                </a:r>
                <a:r>
                  <a:rPr lang="en-US" sz="2400" i="1" dirty="0" err="1">
                    <a:solidFill>
                      <a:schemeClr val="tx1"/>
                    </a:solidFill>
                  </a:rPr>
                  <a:t>ebp</a:t>
                </a:r>
                <a:endParaRPr lang="en-US" sz="2400" i="1" dirty="0">
                  <a:solidFill>
                    <a:schemeClr val="tx1"/>
                  </a:solidFill>
                </a:endParaRPr>
              </a:p>
            </p:txBody>
          </p:sp>
          <p:sp>
            <p:nvSpPr>
              <p:cNvPr id="60" name="Rectangle 59">
                <a:extLst>
                  <a:ext uri="{FF2B5EF4-FFF2-40B4-BE49-F238E27FC236}">
                    <a16:creationId xmlns:a16="http://schemas.microsoft.com/office/drawing/2014/main" id="{6E32D1EE-3217-6E43-B0BD-30B9869B56E8}"/>
                  </a:ext>
                </a:extLst>
              </p:cNvPr>
              <p:cNvSpPr/>
              <p:nvPr/>
            </p:nvSpPr>
            <p:spPr>
              <a:xfrm>
                <a:off x="9148185" y="10842823"/>
                <a:ext cx="2705100" cy="838200"/>
              </a:xfrm>
              <a:prstGeom prst="rect">
                <a:avLst/>
              </a:prstGeom>
              <a:gradFill flip="none" rotWithShape="1">
                <a:gsLst>
                  <a:gs pos="0">
                    <a:srgbClr val="DCFFDC"/>
                  </a:gs>
                  <a:gs pos="50000">
                    <a:srgbClr val="B4FFB4">
                      <a:shade val="67500"/>
                      <a:satMod val="115000"/>
                    </a:srgbClr>
                  </a:gs>
                  <a:gs pos="100000">
                    <a:srgbClr val="B4FFB4">
                      <a:shade val="100000"/>
                      <a:satMod val="115000"/>
                    </a:srgbClr>
                  </a:gs>
                </a:gsLst>
                <a:path path="circle">
                  <a:fillToRect l="50000" t="50000" r="50000" b="50000"/>
                </a:path>
                <a:tileRect/>
              </a:gra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a:t>
                </a:r>
                <a:r>
                  <a:rPr lang="en-US" sz="1600" i="1" dirty="0" err="1">
                    <a:solidFill>
                      <a:schemeClr val="tx1"/>
                    </a:solidFill>
                  </a:rPr>
                  <a:t>bp</a:t>
                </a:r>
                <a:endParaRPr lang="en-US" sz="1600" i="1" dirty="0">
                  <a:solidFill>
                    <a:schemeClr val="tx1"/>
                  </a:solidFill>
                </a:endParaRPr>
              </a:p>
            </p:txBody>
          </p:sp>
          <p:sp>
            <p:nvSpPr>
              <p:cNvPr id="61" name="Rectangle 60">
                <a:extLst>
                  <a:ext uri="{FF2B5EF4-FFF2-40B4-BE49-F238E27FC236}">
                    <a16:creationId xmlns:a16="http://schemas.microsoft.com/office/drawing/2014/main" id="{E3DAB045-3B14-1846-8913-AC596F6AAB3F}"/>
                  </a:ext>
                </a:extLst>
              </p:cNvPr>
              <p:cNvSpPr/>
              <p:nvPr/>
            </p:nvSpPr>
            <p:spPr>
              <a:xfrm>
                <a:off x="10620562" y="10919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a:t>
                </a:r>
                <a:r>
                  <a:rPr lang="en-US" sz="1100" i="1" dirty="0" err="1">
                    <a:solidFill>
                      <a:schemeClr val="tx1"/>
                    </a:solidFill>
                  </a:rPr>
                  <a:t>bpl</a:t>
                </a:r>
                <a:endParaRPr lang="en-US" sz="1100" i="1" dirty="0">
                  <a:solidFill>
                    <a:schemeClr val="tx1"/>
                  </a:solidFill>
                </a:endParaRPr>
              </a:p>
            </p:txBody>
          </p:sp>
        </p:grpSp>
        <p:grpSp>
          <p:nvGrpSpPr>
            <p:cNvPr id="18" name="Group 17">
              <a:extLst>
                <a:ext uri="{FF2B5EF4-FFF2-40B4-BE49-F238E27FC236}">
                  <a16:creationId xmlns:a16="http://schemas.microsoft.com/office/drawing/2014/main" id="{2D68AF97-C689-7D4F-BB92-47D629E162D0}"/>
                </a:ext>
              </a:extLst>
            </p:cNvPr>
            <p:cNvGrpSpPr/>
            <p:nvPr/>
          </p:nvGrpSpPr>
          <p:grpSpPr>
            <a:xfrm>
              <a:off x="7720404" y="1422400"/>
              <a:ext cx="12491684" cy="1143000"/>
              <a:chOff x="-469900" y="2057400"/>
              <a:chExt cx="12491684" cy="1143000"/>
            </a:xfrm>
          </p:grpSpPr>
          <p:sp>
            <p:nvSpPr>
              <p:cNvPr id="54" name="Rectangle 53">
                <a:extLst>
                  <a:ext uri="{FF2B5EF4-FFF2-40B4-BE49-F238E27FC236}">
                    <a16:creationId xmlns:a16="http://schemas.microsoft.com/office/drawing/2014/main" id="{31977CBB-38A2-014A-AD06-796BEFD8BB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a:t>
                </a:r>
              </a:p>
            </p:txBody>
          </p:sp>
          <p:sp>
            <p:nvSpPr>
              <p:cNvPr id="55" name="Rectangle 54">
                <a:extLst>
                  <a:ext uri="{FF2B5EF4-FFF2-40B4-BE49-F238E27FC236}">
                    <a16:creationId xmlns:a16="http://schemas.microsoft.com/office/drawing/2014/main" id="{021B483B-D728-D24E-818F-5EB4491C0C13}"/>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%r8d</a:t>
                </a:r>
              </a:p>
            </p:txBody>
          </p:sp>
          <p:sp>
            <p:nvSpPr>
              <p:cNvPr id="56" name="Rectangle 55">
                <a:extLst>
                  <a:ext uri="{FF2B5EF4-FFF2-40B4-BE49-F238E27FC236}">
                    <a16:creationId xmlns:a16="http://schemas.microsoft.com/office/drawing/2014/main" id="{FC20A335-74E6-4D40-B203-C44A38B82AEC}"/>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%r8w</a:t>
                </a:r>
              </a:p>
            </p:txBody>
          </p:sp>
          <p:sp>
            <p:nvSpPr>
              <p:cNvPr id="57" name="Rectangle 56">
                <a:extLst>
                  <a:ext uri="{FF2B5EF4-FFF2-40B4-BE49-F238E27FC236}">
                    <a16:creationId xmlns:a16="http://schemas.microsoft.com/office/drawing/2014/main" id="{9872B6BE-DD8D-0344-9C4E-B37AB43BDBFD}"/>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%r8l</a:t>
                </a:r>
              </a:p>
            </p:txBody>
          </p:sp>
        </p:grpSp>
        <p:grpSp>
          <p:nvGrpSpPr>
            <p:cNvPr id="19" name="Group 18">
              <a:extLst>
                <a:ext uri="{FF2B5EF4-FFF2-40B4-BE49-F238E27FC236}">
                  <a16:creationId xmlns:a16="http://schemas.microsoft.com/office/drawing/2014/main" id="{F49F54CA-8BD5-404E-A217-059C8D5AA612}"/>
                </a:ext>
              </a:extLst>
            </p:cNvPr>
            <p:cNvGrpSpPr/>
            <p:nvPr/>
          </p:nvGrpSpPr>
          <p:grpSpPr>
            <a:xfrm>
              <a:off x="7720404" y="2651212"/>
              <a:ext cx="12491684" cy="1143000"/>
              <a:chOff x="-469900" y="2057400"/>
              <a:chExt cx="12491684" cy="1143000"/>
            </a:xfrm>
          </p:grpSpPr>
          <p:sp>
            <p:nvSpPr>
              <p:cNvPr id="50" name="Rectangle 49">
                <a:extLst>
                  <a:ext uri="{FF2B5EF4-FFF2-40B4-BE49-F238E27FC236}">
                    <a16:creationId xmlns:a16="http://schemas.microsoft.com/office/drawing/2014/main" id="{960F99E7-751B-AC48-9995-E5767BFEA013}"/>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a:t>
                </a:r>
              </a:p>
            </p:txBody>
          </p:sp>
          <p:sp>
            <p:nvSpPr>
              <p:cNvPr id="51" name="Rectangle 50">
                <a:extLst>
                  <a:ext uri="{FF2B5EF4-FFF2-40B4-BE49-F238E27FC236}">
                    <a16:creationId xmlns:a16="http://schemas.microsoft.com/office/drawing/2014/main" id="{A12A5105-15FC-E74E-9263-E38682065539}"/>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%r9d</a:t>
                </a:r>
              </a:p>
            </p:txBody>
          </p:sp>
          <p:sp>
            <p:nvSpPr>
              <p:cNvPr id="52" name="Rectangle 51">
                <a:extLst>
                  <a:ext uri="{FF2B5EF4-FFF2-40B4-BE49-F238E27FC236}">
                    <a16:creationId xmlns:a16="http://schemas.microsoft.com/office/drawing/2014/main" id="{26D4692A-8949-184F-8B00-614BBDF72CEA}"/>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%r9w</a:t>
                </a:r>
              </a:p>
            </p:txBody>
          </p:sp>
          <p:sp>
            <p:nvSpPr>
              <p:cNvPr id="53" name="Rectangle 52">
                <a:extLst>
                  <a:ext uri="{FF2B5EF4-FFF2-40B4-BE49-F238E27FC236}">
                    <a16:creationId xmlns:a16="http://schemas.microsoft.com/office/drawing/2014/main" id="{8853DF02-1573-8943-9DB0-3FA2D6C278F8}"/>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%r9l</a:t>
                </a:r>
              </a:p>
            </p:txBody>
          </p:sp>
        </p:grpSp>
        <p:grpSp>
          <p:nvGrpSpPr>
            <p:cNvPr id="20" name="Group 19">
              <a:extLst>
                <a:ext uri="{FF2B5EF4-FFF2-40B4-BE49-F238E27FC236}">
                  <a16:creationId xmlns:a16="http://schemas.microsoft.com/office/drawing/2014/main" id="{61556A6A-F6FA-344D-973B-848AAFEA25C7}"/>
                </a:ext>
              </a:extLst>
            </p:cNvPr>
            <p:cNvGrpSpPr/>
            <p:nvPr/>
          </p:nvGrpSpPr>
          <p:grpSpPr>
            <a:xfrm>
              <a:off x="7720404" y="3900227"/>
              <a:ext cx="12491684" cy="1143000"/>
              <a:chOff x="-469900" y="2057400"/>
              <a:chExt cx="12491684" cy="1143000"/>
            </a:xfrm>
          </p:grpSpPr>
          <p:sp>
            <p:nvSpPr>
              <p:cNvPr id="46" name="Rectangle 45">
                <a:extLst>
                  <a:ext uri="{FF2B5EF4-FFF2-40B4-BE49-F238E27FC236}">
                    <a16:creationId xmlns:a16="http://schemas.microsoft.com/office/drawing/2014/main" id="{9754E65C-889E-6A41-AC31-D8900A6824F6}"/>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a:t>
                </a:r>
              </a:p>
            </p:txBody>
          </p:sp>
          <p:sp>
            <p:nvSpPr>
              <p:cNvPr id="47" name="Rectangle 46">
                <a:extLst>
                  <a:ext uri="{FF2B5EF4-FFF2-40B4-BE49-F238E27FC236}">
                    <a16:creationId xmlns:a16="http://schemas.microsoft.com/office/drawing/2014/main" id="{BE25F943-6119-A747-90A8-BC27EB485BC7}"/>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%r10d</a:t>
                </a:r>
              </a:p>
            </p:txBody>
          </p:sp>
          <p:sp>
            <p:nvSpPr>
              <p:cNvPr id="48" name="Rectangle 47">
                <a:extLst>
                  <a:ext uri="{FF2B5EF4-FFF2-40B4-BE49-F238E27FC236}">
                    <a16:creationId xmlns:a16="http://schemas.microsoft.com/office/drawing/2014/main" id="{B49966C8-710A-0A45-980F-6B279CCCAF61}"/>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%r10w</a:t>
                </a:r>
              </a:p>
            </p:txBody>
          </p:sp>
          <p:sp>
            <p:nvSpPr>
              <p:cNvPr id="49" name="Rectangle 48">
                <a:extLst>
                  <a:ext uri="{FF2B5EF4-FFF2-40B4-BE49-F238E27FC236}">
                    <a16:creationId xmlns:a16="http://schemas.microsoft.com/office/drawing/2014/main" id="{67FE56EB-27D6-4747-9D42-978337193284}"/>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%r10l</a:t>
                </a:r>
              </a:p>
            </p:txBody>
          </p:sp>
        </p:grpSp>
        <p:grpSp>
          <p:nvGrpSpPr>
            <p:cNvPr id="21" name="Group 20">
              <a:extLst>
                <a:ext uri="{FF2B5EF4-FFF2-40B4-BE49-F238E27FC236}">
                  <a16:creationId xmlns:a16="http://schemas.microsoft.com/office/drawing/2014/main" id="{D562A8E3-76CD-784B-BA57-5C1BEA9A1DD2}"/>
                </a:ext>
              </a:extLst>
            </p:cNvPr>
            <p:cNvGrpSpPr/>
            <p:nvPr/>
          </p:nvGrpSpPr>
          <p:grpSpPr>
            <a:xfrm>
              <a:off x="7720404" y="5129039"/>
              <a:ext cx="12491684" cy="1143000"/>
              <a:chOff x="-469900" y="2057400"/>
              <a:chExt cx="12491684" cy="1143000"/>
            </a:xfrm>
          </p:grpSpPr>
          <p:sp>
            <p:nvSpPr>
              <p:cNvPr id="42" name="Rectangle 41">
                <a:extLst>
                  <a:ext uri="{FF2B5EF4-FFF2-40B4-BE49-F238E27FC236}">
                    <a16:creationId xmlns:a16="http://schemas.microsoft.com/office/drawing/2014/main" id="{9A57BE2B-8861-504F-A3A5-C971EE1BC6E9}"/>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a:t>
                </a:r>
              </a:p>
            </p:txBody>
          </p:sp>
          <p:sp>
            <p:nvSpPr>
              <p:cNvPr id="43" name="Rectangle 42">
                <a:extLst>
                  <a:ext uri="{FF2B5EF4-FFF2-40B4-BE49-F238E27FC236}">
                    <a16:creationId xmlns:a16="http://schemas.microsoft.com/office/drawing/2014/main" id="{46B9CB08-8C0B-1E40-BC1D-CB89ED6E3CA0}"/>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%r11d</a:t>
                </a:r>
              </a:p>
            </p:txBody>
          </p:sp>
          <p:sp>
            <p:nvSpPr>
              <p:cNvPr id="44" name="Rectangle 43">
                <a:extLst>
                  <a:ext uri="{FF2B5EF4-FFF2-40B4-BE49-F238E27FC236}">
                    <a16:creationId xmlns:a16="http://schemas.microsoft.com/office/drawing/2014/main" id="{900C0F1F-D22E-4040-9D1A-A61DCD845BFF}"/>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%r11w</a:t>
                </a:r>
              </a:p>
            </p:txBody>
          </p:sp>
          <p:sp>
            <p:nvSpPr>
              <p:cNvPr id="45" name="Rectangle 44">
                <a:extLst>
                  <a:ext uri="{FF2B5EF4-FFF2-40B4-BE49-F238E27FC236}">
                    <a16:creationId xmlns:a16="http://schemas.microsoft.com/office/drawing/2014/main" id="{3737A260-5160-0A43-8B76-D1DB8CB003A6}"/>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%r11l</a:t>
                </a:r>
              </a:p>
            </p:txBody>
          </p:sp>
        </p:grpSp>
        <p:grpSp>
          <p:nvGrpSpPr>
            <p:cNvPr id="22" name="Group 21">
              <a:extLst>
                <a:ext uri="{FF2B5EF4-FFF2-40B4-BE49-F238E27FC236}">
                  <a16:creationId xmlns:a16="http://schemas.microsoft.com/office/drawing/2014/main" id="{099AE6C4-80D6-D448-8F2C-648FC980BA9D}"/>
                </a:ext>
              </a:extLst>
            </p:cNvPr>
            <p:cNvGrpSpPr/>
            <p:nvPr/>
          </p:nvGrpSpPr>
          <p:grpSpPr>
            <a:xfrm>
              <a:off x="7720404" y="6366681"/>
              <a:ext cx="12491684" cy="1143000"/>
              <a:chOff x="-469900" y="2057400"/>
              <a:chExt cx="12491684" cy="1143000"/>
            </a:xfrm>
          </p:grpSpPr>
          <p:sp>
            <p:nvSpPr>
              <p:cNvPr id="38" name="Rectangle 37">
                <a:extLst>
                  <a:ext uri="{FF2B5EF4-FFF2-40B4-BE49-F238E27FC236}">
                    <a16:creationId xmlns:a16="http://schemas.microsoft.com/office/drawing/2014/main" id="{EAA94ED4-0CB7-B74F-B004-294E0348A107}"/>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a:t>
                </a:r>
              </a:p>
            </p:txBody>
          </p:sp>
          <p:sp>
            <p:nvSpPr>
              <p:cNvPr id="39" name="Rectangle 38">
                <a:extLst>
                  <a:ext uri="{FF2B5EF4-FFF2-40B4-BE49-F238E27FC236}">
                    <a16:creationId xmlns:a16="http://schemas.microsoft.com/office/drawing/2014/main" id="{C28C69DD-DE90-C642-BE21-365FF2E1EDB1}"/>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%r12d</a:t>
                </a:r>
              </a:p>
            </p:txBody>
          </p:sp>
          <p:sp>
            <p:nvSpPr>
              <p:cNvPr id="40" name="Rectangle 39">
                <a:extLst>
                  <a:ext uri="{FF2B5EF4-FFF2-40B4-BE49-F238E27FC236}">
                    <a16:creationId xmlns:a16="http://schemas.microsoft.com/office/drawing/2014/main" id="{AB1756DC-D402-0940-BC49-1485EA659325}"/>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%r12w</a:t>
                </a:r>
              </a:p>
            </p:txBody>
          </p:sp>
          <p:sp>
            <p:nvSpPr>
              <p:cNvPr id="41" name="Rectangle 40">
                <a:extLst>
                  <a:ext uri="{FF2B5EF4-FFF2-40B4-BE49-F238E27FC236}">
                    <a16:creationId xmlns:a16="http://schemas.microsoft.com/office/drawing/2014/main" id="{06A35626-C4EE-DF4A-9F32-A15BBB8E4DAA}"/>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%r12l</a:t>
                </a:r>
              </a:p>
            </p:txBody>
          </p:sp>
        </p:grpSp>
        <p:grpSp>
          <p:nvGrpSpPr>
            <p:cNvPr id="23" name="Group 22">
              <a:extLst>
                <a:ext uri="{FF2B5EF4-FFF2-40B4-BE49-F238E27FC236}">
                  <a16:creationId xmlns:a16="http://schemas.microsoft.com/office/drawing/2014/main" id="{654CF48E-E491-6A40-B161-4993ECFC4ACB}"/>
                </a:ext>
              </a:extLst>
            </p:cNvPr>
            <p:cNvGrpSpPr/>
            <p:nvPr/>
          </p:nvGrpSpPr>
          <p:grpSpPr>
            <a:xfrm>
              <a:off x="7720404" y="7595493"/>
              <a:ext cx="12491684" cy="1143000"/>
              <a:chOff x="-469900" y="2057400"/>
              <a:chExt cx="12491684" cy="1143000"/>
            </a:xfrm>
          </p:grpSpPr>
          <p:sp>
            <p:nvSpPr>
              <p:cNvPr id="34" name="Rectangle 33">
                <a:extLst>
                  <a:ext uri="{FF2B5EF4-FFF2-40B4-BE49-F238E27FC236}">
                    <a16:creationId xmlns:a16="http://schemas.microsoft.com/office/drawing/2014/main" id="{6F5F2CA2-A3EB-5444-BD68-C8986439F72F}"/>
                  </a:ext>
                </a:extLst>
              </p:cNvPr>
              <p:cNvSpPr/>
              <p:nvPr/>
            </p:nvSpPr>
            <p:spPr>
              <a:xfrm>
                <a:off x="-469900" y="205740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a:t>
                </a:r>
              </a:p>
            </p:txBody>
          </p:sp>
          <p:sp>
            <p:nvSpPr>
              <p:cNvPr id="35" name="Rectangle 34">
                <a:extLst>
                  <a:ext uri="{FF2B5EF4-FFF2-40B4-BE49-F238E27FC236}">
                    <a16:creationId xmlns:a16="http://schemas.microsoft.com/office/drawing/2014/main" id="{FB6ABE75-62A7-944D-9E35-31984A4D520F}"/>
                  </a:ext>
                </a:extLst>
              </p:cNvPr>
              <p:cNvSpPr/>
              <p:nvPr/>
            </p:nvSpPr>
            <p:spPr>
              <a:xfrm>
                <a:off x="5977104" y="214321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%r13d</a:t>
                </a:r>
              </a:p>
            </p:txBody>
          </p:sp>
          <p:sp>
            <p:nvSpPr>
              <p:cNvPr id="36" name="Rectangle 35">
                <a:extLst>
                  <a:ext uri="{FF2B5EF4-FFF2-40B4-BE49-F238E27FC236}">
                    <a16:creationId xmlns:a16="http://schemas.microsoft.com/office/drawing/2014/main" id="{4BAB8D46-3A0F-E649-81CB-15D689CA9CE0}"/>
                  </a:ext>
                </a:extLst>
              </p:cNvPr>
              <p:cNvSpPr/>
              <p:nvPr/>
            </p:nvSpPr>
            <p:spPr>
              <a:xfrm>
                <a:off x="9148185" y="219190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%r13w</a:t>
                </a:r>
              </a:p>
            </p:txBody>
          </p:sp>
          <p:sp>
            <p:nvSpPr>
              <p:cNvPr id="37" name="Rectangle 36">
                <a:extLst>
                  <a:ext uri="{FF2B5EF4-FFF2-40B4-BE49-F238E27FC236}">
                    <a16:creationId xmlns:a16="http://schemas.microsoft.com/office/drawing/2014/main" id="{77F3EBBB-7EB7-9844-9F54-27BF6F714C4E}"/>
                  </a:ext>
                </a:extLst>
              </p:cNvPr>
              <p:cNvSpPr/>
              <p:nvPr/>
            </p:nvSpPr>
            <p:spPr>
              <a:xfrm>
                <a:off x="10620562" y="226810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%r13l</a:t>
                </a:r>
              </a:p>
            </p:txBody>
          </p:sp>
        </p:grpSp>
        <p:grpSp>
          <p:nvGrpSpPr>
            <p:cNvPr id="24" name="Group 23">
              <a:extLst>
                <a:ext uri="{FF2B5EF4-FFF2-40B4-BE49-F238E27FC236}">
                  <a16:creationId xmlns:a16="http://schemas.microsoft.com/office/drawing/2014/main" id="{2BE7E00D-1989-3C48-85CD-EC8E1C7051B4}"/>
                </a:ext>
              </a:extLst>
            </p:cNvPr>
            <p:cNvGrpSpPr/>
            <p:nvPr/>
          </p:nvGrpSpPr>
          <p:grpSpPr>
            <a:xfrm>
              <a:off x="7720404" y="8844508"/>
              <a:ext cx="12491684" cy="1143000"/>
              <a:chOff x="7720404" y="8844508"/>
              <a:chExt cx="12491684" cy="1143000"/>
            </a:xfrm>
          </p:grpSpPr>
          <p:sp>
            <p:nvSpPr>
              <p:cNvPr id="30" name="Rectangle 29">
                <a:extLst>
                  <a:ext uri="{FF2B5EF4-FFF2-40B4-BE49-F238E27FC236}">
                    <a16:creationId xmlns:a16="http://schemas.microsoft.com/office/drawing/2014/main" id="{536D696F-2E70-1443-B505-C076080C741B}"/>
                  </a:ext>
                </a:extLst>
              </p:cNvPr>
              <p:cNvSpPr/>
              <p:nvPr/>
            </p:nvSpPr>
            <p:spPr>
              <a:xfrm>
                <a:off x="7720404" y="8844508"/>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a:t>
                </a:r>
              </a:p>
            </p:txBody>
          </p:sp>
          <p:sp>
            <p:nvSpPr>
              <p:cNvPr id="31" name="Rectangle 30">
                <a:extLst>
                  <a:ext uri="{FF2B5EF4-FFF2-40B4-BE49-F238E27FC236}">
                    <a16:creationId xmlns:a16="http://schemas.microsoft.com/office/drawing/2014/main" id="{BA39EF76-AF03-064F-9FC1-5B6C07E65817}"/>
                  </a:ext>
                </a:extLst>
              </p:cNvPr>
              <p:cNvSpPr/>
              <p:nvPr/>
            </p:nvSpPr>
            <p:spPr>
              <a:xfrm>
                <a:off x="14167408" y="8930320"/>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%r14d</a:t>
                </a:r>
              </a:p>
            </p:txBody>
          </p:sp>
          <p:sp>
            <p:nvSpPr>
              <p:cNvPr id="32" name="Rectangle 31">
                <a:extLst>
                  <a:ext uri="{FF2B5EF4-FFF2-40B4-BE49-F238E27FC236}">
                    <a16:creationId xmlns:a16="http://schemas.microsoft.com/office/drawing/2014/main" id="{958A455E-13B0-BE4A-964A-F8316BF9F963}"/>
                  </a:ext>
                </a:extLst>
              </p:cNvPr>
              <p:cNvSpPr/>
              <p:nvPr/>
            </p:nvSpPr>
            <p:spPr>
              <a:xfrm>
                <a:off x="17338489" y="8979011"/>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%r14w</a:t>
                </a:r>
              </a:p>
            </p:txBody>
          </p:sp>
          <p:sp>
            <p:nvSpPr>
              <p:cNvPr id="33" name="Rectangle 32">
                <a:extLst>
                  <a:ext uri="{FF2B5EF4-FFF2-40B4-BE49-F238E27FC236}">
                    <a16:creationId xmlns:a16="http://schemas.microsoft.com/office/drawing/2014/main" id="{BF2F7EAD-6A11-8D46-BDDF-0FA5DA55AFF9}"/>
                  </a:ext>
                </a:extLst>
              </p:cNvPr>
              <p:cNvSpPr/>
              <p:nvPr/>
            </p:nvSpPr>
            <p:spPr>
              <a:xfrm>
                <a:off x="18810866" y="9055211"/>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%r14l</a:t>
                </a:r>
              </a:p>
            </p:txBody>
          </p:sp>
        </p:grpSp>
        <p:grpSp>
          <p:nvGrpSpPr>
            <p:cNvPr id="25" name="Group 24">
              <a:extLst>
                <a:ext uri="{FF2B5EF4-FFF2-40B4-BE49-F238E27FC236}">
                  <a16:creationId xmlns:a16="http://schemas.microsoft.com/office/drawing/2014/main" id="{A53D9F81-60D1-484D-BADD-8B93B3F2A339}"/>
                </a:ext>
              </a:extLst>
            </p:cNvPr>
            <p:cNvGrpSpPr/>
            <p:nvPr/>
          </p:nvGrpSpPr>
          <p:grpSpPr>
            <a:xfrm>
              <a:off x="7720404" y="10073320"/>
              <a:ext cx="12491684" cy="1143000"/>
              <a:chOff x="7720404" y="10073320"/>
              <a:chExt cx="12491684" cy="1143000"/>
            </a:xfrm>
          </p:grpSpPr>
          <p:sp>
            <p:nvSpPr>
              <p:cNvPr id="26" name="Rectangle 25">
                <a:extLst>
                  <a:ext uri="{FF2B5EF4-FFF2-40B4-BE49-F238E27FC236}">
                    <a16:creationId xmlns:a16="http://schemas.microsoft.com/office/drawing/2014/main" id="{CB36746A-5C5A-D842-9A91-A1A3A7B84BAD}"/>
                  </a:ext>
                </a:extLst>
              </p:cNvPr>
              <p:cNvSpPr/>
              <p:nvPr/>
            </p:nvSpPr>
            <p:spPr>
              <a:xfrm>
                <a:off x="7720404" y="10073320"/>
                <a:ext cx="12491684" cy="1143000"/>
              </a:xfrm>
              <a:prstGeom prst="rect">
                <a:avLst/>
              </a:prstGeom>
              <a:solidFill>
                <a:srgbClr val="FFC0B4"/>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a:t>
                </a:r>
              </a:p>
            </p:txBody>
          </p:sp>
          <p:sp>
            <p:nvSpPr>
              <p:cNvPr id="27" name="Rectangle 26">
                <a:extLst>
                  <a:ext uri="{FF2B5EF4-FFF2-40B4-BE49-F238E27FC236}">
                    <a16:creationId xmlns:a16="http://schemas.microsoft.com/office/drawing/2014/main" id="{1C0FF0E1-C334-1A45-8B9B-DD93D337D44C}"/>
                  </a:ext>
                </a:extLst>
              </p:cNvPr>
              <p:cNvSpPr/>
              <p:nvPr/>
            </p:nvSpPr>
            <p:spPr>
              <a:xfrm>
                <a:off x="14167408" y="10159132"/>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%r15d</a:t>
                </a:r>
              </a:p>
            </p:txBody>
          </p:sp>
          <p:sp>
            <p:nvSpPr>
              <p:cNvPr id="28" name="Rectangle 27">
                <a:extLst>
                  <a:ext uri="{FF2B5EF4-FFF2-40B4-BE49-F238E27FC236}">
                    <a16:creationId xmlns:a16="http://schemas.microsoft.com/office/drawing/2014/main" id="{0D12B700-28F1-EC48-90D7-386475D73126}"/>
                  </a:ext>
                </a:extLst>
              </p:cNvPr>
              <p:cNvSpPr/>
              <p:nvPr/>
            </p:nvSpPr>
            <p:spPr>
              <a:xfrm>
                <a:off x="17338489" y="10207823"/>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i="1" dirty="0">
                    <a:solidFill>
                      <a:schemeClr val="tx1"/>
                    </a:solidFill>
                  </a:rPr>
                  <a:t>%r15w</a:t>
                </a:r>
              </a:p>
            </p:txBody>
          </p:sp>
          <p:sp>
            <p:nvSpPr>
              <p:cNvPr id="29" name="Rectangle 28">
                <a:extLst>
                  <a:ext uri="{FF2B5EF4-FFF2-40B4-BE49-F238E27FC236}">
                    <a16:creationId xmlns:a16="http://schemas.microsoft.com/office/drawing/2014/main" id="{E1527301-C7DB-2A45-8DF9-D740979B1E15}"/>
                  </a:ext>
                </a:extLst>
              </p:cNvPr>
              <p:cNvSpPr/>
              <p:nvPr/>
            </p:nvSpPr>
            <p:spPr>
              <a:xfrm>
                <a:off x="18810866" y="10284023"/>
                <a:ext cx="11176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i="1" dirty="0">
                    <a:solidFill>
                      <a:schemeClr val="tx1"/>
                    </a:solidFill>
                  </a:rPr>
                  <a:t>%r15l</a:t>
                </a:r>
              </a:p>
            </p:txBody>
          </p:sp>
        </p:grpSp>
      </p:grpSp>
    </p:spTree>
    <p:extLst>
      <p:ext uri="{BB962C8B-B14F-4D97-AF65-F5344CB8AC3E}">
        <p14:creationId xmlns:p14="http://schemas.microsoft.com/office/powerpoint/2010/main" val="36774437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IA32 vs x86-64</a:t>
            </a:r>
          </a:p>
        </p:txBody>
      </p:sp>
      <p:sp>
        <p:nvSpPr>
          <p:cNvPr id="3" name="Footer Placeholder 2"/>
          <p:cNvSpPr>
            <a:spLocks noGrp="1"/>
          </p:cNvSpPr>
          <p:nvPr>
            <p:ph type="ftr" sz="quarter" idx="11"/>
          </p:nvPr>
        </p:nvSpPr>
        <p:spPr/>
        <p:txBody>
          <a:bodyPr/>
          <a:lstStyle/>
          <a:p>
            <a:r>
              <a:rPr lang="en-US" dirty="0"/>
              <a:t>Programming at the Hardware/Software Interface</a:t>
            </a:r>
          </a:p>
        </p:txBody>
      </p:sp>
      <p:sp>
        <p:nvSpPr>
          <p:cNvPr id="4" name="Slide Number Placeholder 3"/>
          <p:cNvSpPr>
            <a:spLocks noGrp="1"/>
          </p:cNvSpPr>
          <p:nvPr>
            <p:ph type="sldNum" sz="quarter" idx="12"/>
          </p:nvPr>
        </p:nvSpPr>
        <p:spPr/>
        <p:txBody>
          <a:bodyPr/>
          <a:lstStyle/>
          <a:p>
            <a:fld id="{B30C84D9-7A41-4FEB-892B-80917372DB87}" type="slidenum">
              <a:rPr lang="en-US" smtClean="0"/>
              <a:t>23</a:t>
            </a:fld>
            <a:endParaRPr lang="en-US"/>
          </a:p>
        </p:txBody>
      </p:sp>
      <p:sp>
        <p:nvSpPr>
          <p:cNvPr id="5" name="Text Placeholder 4"/>
          <p:cNvSpPr>
            <a:spLocks noGrp="1"/>
          </p:cNvSpPr>
          <p:nvPr>
            <p:ph type="body" sz="quarter" idx="13"/>
          </p:nvPr>
        </p:nvSpPr>
        <p:spPr/>
        <p:txBody>
          <a:bodyPr/>
          <a:lstStyle/>
          <a:p>
            <a:r>
              <a:rPr lang="en-US" dirty="0"/>
              <a:t>Slide by Bohn</a:t>
            </a:r>
          </a:p>
        </p:txBody>
      </p:sp>
      <p:sp>
        <p:nvSpPr>
          <p:cNvPr id="6" name="TextBox 5"/>
          <p:cNvSpPr txBox="1"/>
          <p:nvPr/>
        </p:nvSpPr>
        <p:spPr>
          <a:xfrm>
            <a:off x="1755648" y="2029326"/>
            <a:ext cx="184731" cy="369332"/>
          </a:xfrm>
          <a:prstGeom prst="rect">
            <a:avLst/>
          </a:prstGeom>
          <a:noFill/>
        </p:spPr>
        <p:txBody>
          <a:bodyPr wrap="none" rtlCol="0">
            <a:spAutoFit/>
          </a:bodyPr>
          <a:lstStyle/>
          <a:p>
            <a:endParaRPr lang="en-US" dirty="0"/>
          </a:p>
        </p:txBody>
      </p:sp>
      <p:sp>
        <p:nvSpPr>
          <p:cNvPr id="8" name="TextBox 7"/>
          <p:cNvSpPr txBox="1"/>
          <p:nvPr/>
        </p:nvSpPr>
        <p:spPr>
          <a:xfrm>
            <a:off x="7089647" y="4152984"/>
            <a:ext cx="4507965" cy="2031325"/>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pushq</a:t>
            </a:r>
            <a:r>
              <a:rPr lang="en-US" dirty="0"/>
              <a:t>   %</a:t>
            </a:r>
            <a:r>
              <a:rPr lang="en-US" dirty="0" err="1"/>
              <a:t>rbx</a:t>
            </a:r>
            <a:endParaRPr lang="en-US" dirty="0"/>
          </a:p>
          <a:p>
            <a:r>
              <a:rPr lang="en-US" dirty="0"/>
              <a:t>        </a:t>
            </a:r>
            <a:r>
              <a:rPr lang="en-US" dirty="0" err="1"/>
              <a:t>movq</a:t>
            </a:r>
            <a:r>
              <a:rPr lang="en-US" dirty="0"/>
              <a:t>    %</a:t>
            </a:r>
            <a:r>
              <a:rPr lang="en-US" dirty="0" err="1"/>
              <a:t>rdx</a:t>
            </a:r>
            <a:r>
              <a:rPr lang="en-US" dirty="0"/>
              <a:t>, %</a:t>
            </a:r>
            <a:r>
              <a:rPr lang="en-US" dirty="0" err="1"/>
              <a:t>rbx</a:t>
            </a:r>
            <a:endParaRPr lang="en-US" dirty="0"/>
          </a:p>
          <a:p>
            <a:r>
              <a:rPr lang="en-US" dirty="0"/>
              <a:t>        call    </a:t>
            </a:r>
            <a:r>
              <a:rPr lang="en-US" dirty="0" err="1"/>
              <a:t>add_two_numbers</a:t>
            </a:r>
            <a:endParaRPr lang="en-US" dirty="0"/>
          </a:p>
          <a:p>
            <a:r>
              <a:rPr lang="en-US" dirty="0"/>
              <a:t>        </a:t>
            </a:r>
            <a:r>
              <a:rPr lang="en-US" dirty="0" err="1"/>
              <a:t>movq</a:t>
            </a:r>
            <a:r>
              <a:rPr lang="en-US" dirty="0"/>
              <a:t>    %</a:t>
            </a:r>
            <a:r>
              <a:rPr lang="en-US" dirty="0" err="1"/>
              <a:t>rax</a:t>
            </a:r>
            <a:r>
              <a:rPr lang="en-US" dirty="0"/>
              <a:t>, (%</a:t>
            </a:r>
            <a:r>
              <a:rPr lang="en-US" dirty="0" err="1"/>
              <a:t>rbx</a:t>
            </a:r>
            <a:r>
              <a:rPr lang="en-US" dirty="0"/>
              <a:t>)</a:t>
            </a:r>
          </a:p>
          <a:p>
            <a:r>
              <a:rPr lang="en-US" dirty="0"/>
              <a:t>        </a:t>
            </a:r>
            <a:r>
              <a:rPr lang="en-US" dirty="0" err="1"/>
              <a:t>popq</a:t>
            </a:r>
            <a:r>
              <a:rPr lang="en-US" dirty="0"/>
              <a:t>    %</a:t>
            </a:r>
            <a:r>
              <a:rPr lang="en-US" dirty="0" err="1"/>
              <a:t>rbx</a:t>
            </a:r>
            <a:endParaRPr lang="en-US" dirty="0"/>
          </a:p>
          <a:p>
            <a:r>
              <a:rPr lang="en-US" dirty="0"/>
              <a:t>        ret</a:t>
            </a:r>
          </a:p>
        </p:txBody>
      </p:sp>
      <p:sp>
        <p:nvSpPr>
          <p:cNvPr id="9" name="TextBox 8"/>
          <p:cNvSpPr txBox="1"/>
          <p:nvPr/>
        </p:nvSpPr>
        <p:spPr>
          <a:xfrm>
            <a:off x="7089647" y="459665"/>
            <a:ext cx="4507965" cy="3139321"/>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err="1"/>
              <a:t>add_and_save</a:t>
            </a:r>
            <a:r>
              <a:rPr lang="en-US" dirty="0"/>
              <a:t>:</a:t>
            </a:r>
          </a:p>
          <a:p>
            <a:r>
              <a:rPr lang="en-US" dirty="0"/>
              <a:t>        </a:t>
            </a:r>
            <a:r>
              <a:rPr lang="en-US" dirty="0" err="1"/>
              <a:t>subl</a:t>
            </a:r>
            <a:r>
              <a:rPr lang="en-US" dirty="0"/>
              <a:t>    $8, %</a:t>
            </a:r>
            <a:r>
              <a:rPr lang="en-US" dirty="0" err="1"/>
              <a:t>esp</a:t>
            </a:r>
            <a:endParaRPr lang="en-US" dirty="0"/>
          </a:p>
          <a:p>
            <a:r>
              <a:rPr lang="en-US" dirty="0"/>
              <a:t>        </a:t>
            </a:r>
            <a:r>
              <a:rPr lang="en-US" dirty="0" err="1"/>
              <a:t>movl</a:t>
            </a:r>
            <a:r>
              <a:rPr lang="en-US" dirty="0"/>
              <a:t>    16(%</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4(%</a:t>
            </a:r>
            <a:r>
              <a:rPr lang="en-US" dirty="0" err="1"/>
              <a:t>esp</a:t>
            </a:r>
            <a:r>
              <a:rPr lang="en-US" dirty="0"/>
              <a:t>)</a:t>
            </a:r>
          </a:p>
          <a:p>
            <a:r>
              <a:rPr lang="en-US" dirty="0"/>
              <a:t>        </a:t>
            </a:r>
            <a:r>
              <a:rPr lang="en-US" dirty="0" err="1"/>
              <a:t>movl</a:t>
            </a:r>
            <a:r>
              <a:rPr lang="en-US" dirty="0"/>
              <a:t>    12(%</a:t>
            </a:r>
            <a:r>
              <a:rPr lang="en-US" dirty="0" err="1"/>
              <a:t>esp</a:t>
            </a:r>
            <a:r>
              <a:rPr lang="en-US" dirty="0"/>
              <a:t>), %</a:t>
            </a:r>
            <a:r>
              <a:rPr lang="en-US" dirty="0" err="1"/>
              <a:t>eax</a:t>
            </a:r>
            <a:endParaRPr lang="en-US" dirty="0"/>
          </a:p>
          <a:p>
            <a:r>
              <a:rPr lang="en-US" dirty="0"/>
              <a:t>        </a:t>
            </a:r>
            <a:r>
              <a:rPr lang="en-US" dirty="0" err="1"/>
              <a:t>movl</a:t>
            </a:r>
            <a:r>
              <a:rPr lang="en-US" dirty="0"/>
              <a:t>    %</a:t>
            </a:r>
            <a:r>
              <a:rPr lang="en-US" dirty="0" err="1"/>
              <a:t>eax</a:t>
            </a:r>
            <a:r>
              <a:rPr lang="en-US" dirty="0"/>
              <a:t>, (%</a:t>
            </a:r>
            <a:r>
              <a:rPr lang="en-US" dirty="0" err="1"/>
              <a:t>esp</a:t>
            </a:r>
            <a:r>
              <a:rPr lang="en-US" dirty="0"/>
              <a:t>)</a:t>
            </a:r>
          </a:p>
          <a:p>
            <a:r>
              <a:rPr lang="en-US" dirty="0"/>
              <a:t>        call    </a:t>
            </a:r>
            <a:r>
              <a:rPr lang="en-US" dirty="0" err="1"/>
              <a:t>add_two_numbers</a:t>
            </a:r>
            <a:endParaRPr lang="en-US" dirty="0"/>
          </a:p>
          <a:p>
            <a:r>
              <a:rPr lang="en-US" dirty="0"/>
              <a:t>        </a:t>
            </a:r>
            <a:r>
              <a:rPr lang="en-US" dirty="0" err="1"/>
              <a:t>movl</a:t>
            </a:r>
            <a:r>
              <a:rPr lang="en-US" dirty="0"/>
              <a:t>    20(%</a:t>
            </a:r>
            <a:r>
              <a:rPr lang="en-US" dirty="0" err="1"/>
              <a:t>esp</a:t>
            </a:r>
            <a:r>
              <a:rPr lang="en-US" dirty="0"/>
              <a:t>), %</a:t>
            </a:r>
            <a:r>
              <a:rPr lang="en-US" dirty="0" err="1"/>
              <a:t>edx</a:t>
            </a:r>
            <a:endParaRPr lang="en-US" dirty="0"/>
          </a:p>
          <a:p>
            <a:r>
              <a:rPr lang="en-US" dirty="0"/>
              <a:t>        </a:t>
            </a:r>
            <a:r>
              <a:rPr lang="en-US" dirty="0" err="1"/>
              <a:t>movl</a:t>
            </a:r>
            <a:r>
              <a:rPr lang="en-US" dirty="0"/>
              <a:t>    %</a:t>
            </a:r>
            <a:r>
              <a:rPr lang="en-US" dirty="0" err="1"/>
              <a:t>eax</a:t>
            </a:r>
            <a:r>
              <a:rPr lang="en-US" dirty="0"/>
              <a:t>, (%</a:t>
            </a:r>
            <a:r>
              <a:rPr lang="en-US" dirty="0" err="1"/>
              <a:t>edx</a:t>
            </a:r>
            <a:r>
              <a:rPr lang="en-US" dirty="0"/>
              <a:t>)</a:t>
            </a:r>
          </a:p>
          <a:p>
            <a:r>
              <a:rPr lang="en-US" dirty="0"/>
              <a:t>        </a:t>
            </a:r>
            <a:r>
              <a:rPr lang="en-US" dirty="0" err="1"/>
              <a:t>addl</a:t>
            </a:r>
            <a:r>
              <a:rPr lang="en-US" dirty="0"/>
              <a:t>    $8, %</a:t>
            </a:r>
            <a:r>
              <a:rPr lang="en-US" dirty="0" err="1"/>
              <a:t>esp</a:t>
            </a:r>
            <a:endParaRPr lang="en-US" dirty="0"/>
          </a:p>
          <a:p>
            <a:r>
              <a:rPr lang="en-US" dirty="0"/>
              <a:t>        ret</a:t>
            </a:r>
          </a:p>
        </p:txBody>
      </p:sp>
      <p:sp>
        <p:nvSpPr>
          <p:cNvPr id="12" name="Right Arrow 11"/>
          <p:cNvSpPr/>
          <p:nvPr/>
        </p:nvSpPr>
        <p:spPr>
          <a:xfrm rot="20258118">
            <a:off x="4344515" y="1935766"/>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IA32</a:t>
            </a:r>
          </a:p>
        </p:txBody>
      </p:sp>
      <p:sp>
        <p:nvSpPr>
          <p:cNvPr id="13" name="Right Arrow 12"/>
          <p:cNvSpPr/>
          <p:nvPr/>
        </p:nvSpPr>
        <p:spPr>
          <a:xfrm rot="1453738">
            <a:off x="4343183" y="4485310"/>
            <a:ext cx="2892552" cy="1156402"/>
          </a:xfrm>
          <a:prstGeom prst="righ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X86-64</a:t>
            </a:r>
          </a:p>
        </p:txBody>
      </p:sp>
      <p:sp>
        <p:nvSpPr>
          <p:cNvPr id="7" name="TextBox 6"/>
          <p:cNvSpPr txBox="1"/>
          <p:nvPr/>
        </p:nvSpPr>
        <p:spPr>
          <a:xfrm>
            <a:off x="0" y="2899531"/>
            <a:ext cx="5514976" cy="1477328"/>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a:solidFill>
                  <a:srgbClr val="00FA00"/>
                </a:solidFill>
                <a:latin typeface="Lucida Console" panose="020B0609040504020204"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t>void </a:t>
            </a:r>
            <a:r>
              <a:rPr lang="en-US" dirty="0" err="1"/>
              <a:t>add_and_save</a:t>
            </a:r>
            <a:r>
              <a:rPr lang="en-US" dirty="0"/>
              <a:t>(long x, long y,</a:t>
            </a:r>
          </a:p>
          <a:p>
            <a:r>
              <a:rPr lang="en-US" dirty="0"/>
              <a:t>                  long *destination) {</a:t>
            </a:r>
          </a:p>
          <a:p>
            <a:r>
              <a:rPr lang="en-US" dirty="0"/>
              <a:t>    long z = </a:t>
            </a:r>
            <a:r>
              <a:rPr lang="en-US" dirty="0" err="1"/>
              <a:t>add_two_numbers</a:t>
            </a:r>
            <a:r>
              <a:rPr lang="en-US" dirty="0"/>
              <a:t>(x, y);</a:t>
            </a:r>
          </a:p>
          <a:p>
            <a:r>
              <a:rPr lang="en-US" dirty="0"/>
              <a:t>    *destination = z;</a:t>
            </a:r>
          </a:p>
          <a:p>
            <a:r>
              <a:rPr lang="en-US" dirty="0"/>
              <a:t>}</a:t>
            </a:r>
          </a:p>
        </p:txBody>
      </p:sp>
    </p:spTree>
    <p:extLst>
      <p:ext uri="{BB962C8B-B14F-4D97-AF65-F5344CB8AC3E}">
        <p14:creationId xmlns:p14="http://schemas.microsoft.com/office/powerpoint/2010/main" val="62404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Types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Content Placeholder 3">
            <a:extLst>
              <a:ext uri="{FF2B5EF4-FFF2-40B4-BE49-F238E27FC236}">
                <a16:creationId xmlns:a16="http://schemas.microsoft.com/office/drawing/2014/main" id="{6883345F-24D7-4349-B167-A2A1A3A003C2}"/>
              </a:ext>
            </a:extLst>
          </p:cNvPr>
          <p:cNvSpPr>
            <a:spLocks noGrp="1"/>
          </p:cNvSpPr>
          <p:nvPr>
            <p:ph idx="1"/>
          </p:nvPr>
        </p:nvSpPr>
        <p:spPr>
          <a:xfrm>
            <a:off x="838200" y="1466561"/>
            <a:ext cx="10515600" cy="5026314"/>
          </a:xfrm>
        </p:spPr>
        <p:txBody>
          <a:bodyPr>
            <a:normAutofit fontScale="92500" lnSpcReduction="10000"/>
          </a:bodyPr>
          <a:lstStyle/>
          <a:p>
            <a:r>
              <a:rPr lang="en-US" b="1" i="1" dirty="0"/>
              <a:t>Immediate</a:t>
            </a:r>
          </a:p>
          <a:p>
            <a:pPr lvl="1"/>
            <a:r>
              <a:rPr lang="en-US" dirty="0"/>
              <a:t>Constant integer value</a:t>
            </a:r>
          </a:p>
          <a:p>
            <a:pPr lvl="1"/>
            <a:r>
              <a:rPr lang="en-US" dirty="0"/>
              <a:t>Prefixed with </a:t>
            </a:r>
            <a:r>
              <a:rPr lang="en-US" i="1" dirty="0"/>
              <a:t>$</a:t>
            </a:r>
            <a:endParaRPr lang="en-US" dirty="0"/>
          </a:p>
          <a:p>
            <a:pPr lvl="1"/>
            <a:r>
              <a:rPr lang="en-US" dirty="0"/>
              <a:t>Examples: $8, $0x40, $-52</a:t>
            </a:r>
          </a:p>
          <a:p>
            <a:r>
              <a:rPr lang="en-US" b="1" i="1" dirty="0"/>
              <a:t>Register</a:t>
            </a:r>
            <a:endParaRPr lang="en-US" dirty="0"/>
          </a:p>
          <a:p>
            <a:pPr lvl="1"/>
            <a:r>
              <a:rPr lang="en-US" dirty="0"/>
              <a:t>One of the 16 “general-purpose” registers</a:t>
            </a:r>
          </a:p>
          <a:p>
            <a:pPr lvl="2"/>
            <a:r>
              <a:rPr lang="en-US" dirty="0"/>
              <a:t>Some have particular uses</a:t>
            </a:r>
          </a:p>
          <a:p>
            <a:pPr lvl="1"/>
            <a:r>
              <a:rPr lang="en-US" dirty="0"/>
              <a:t>Examples: %</a:t>
            </a:r>
            <a:r>
              <a:rPr lang="en-US" dirty="0" err="1"/>
              <a:t>rax</a:t>
            </a:r>
            <a:r>
              <a:rPr lang="en-US" dirty="0"/>
              <a:t>, %</a:t>
            </a:r>
            <a:r>
              <a:rPr lang="en-US" dirty="0" err="1"/>
              <a:t>rsi</a:t>
            </a:r>
            <a:r>
              <a:rPr lang="en-US" dirty="0"/>
              <a:t>, %r13</a:t>
            </a:r>
          </a:p>
          <a:p>
            <a:pPr lvl="1"/>
            <a:r>
              <a:rPr lang="en-US" dirty="0"/>
              <a:t>Evaluates to register’s contents: Reg[%r13]</a:t>
            </a:r>
          </a:p>
          <a:p>
            <a:r>
              <a:rPr lang="en-US" b="1" i="1" dirty="0"/>
              <a:t>Memory</a:t>
            </a:r>
            <a:endParaRPr lang="en-US" dirty="0"/>
          </a:p>
          <a:p>
            <a:pPr lvl="1"/>
            <a:r>
              <a:rPr lang="en-US" dirty="0"/>
              <a:t>1, 2, 4, or 8 bytes of consecutive memory</a:t>
            </a:r>
          </a:p>
          <a:p>
            <a:pPr lvl="1"/>
            <a:r>
              <a:rPr lang="en-US" dirty="0"/>
              <a:t>Address in a register; </a:t>
            </a:r>
            <a:r>
              <a:rPr lang="en-US" i="1" dirty="0"/>
              <a:t>(</a:t>
            </a:r>
            <a:r>
              <a:rPr lang="en-US" dirty="0"/>
              <a:t>parentheses</a:t>
            </a:r>
            <a:r>
              <a:rPr lang="en-US" i="1" dirty="0"/>
              <a:t>)</a:t>
            </a:r>
            <a:r>
              <a:rPr lang="en-US" dirty="0"/>
              <a:t> dereference address</a:t>
            </a:r>
            <a:endParaRPr lang="en-US" i="1" dirty="0"/>
          </a:p>
          <a:p>
            <a:pPr lvl="1"/>
            <a:r>
              <a:rPr lang="en-US" dirty="0"/>
              <a:t>Various addressing modes; simplest example: (%</a:t>
            </a:r>
            <a:r>
              <a:rPr lang="en-US" dirty="0" err="1"/>
              <a:t>rsi</a:t>
            </a:r>
            <a:r>
              <a:rPr lang="en-US" dirty="0"/>
              <a:t>)</a:t>
            </a:r>
          </a:p>
          <a:p>
            <a:pPr lvl="1"/>
            <a:r>
              <a:rPr lang="en-US" dirty="0"/>
              <a:t>Evaluates to memory location’s contents: Mem[Reg[%</a:t>
            </a:r>
            <a:r>
              <a:rPr lang="en-US" dirty="0" err="1"/>
              <a:t>rsi</a:t>
            </a:r>
            <a:r>
              <a:rPr lang="en-US" dirty="0"/>
              <a:t>]]</a:t>
            </a:r>
          </a:p>
          <a:p>
            <a:pPr lvl="1"/>
            <a:endParaRPr lang="en-US" dirty="0"/>
          </a:p>
        </p:txBody>
      </p:sp>
    </p:spTree>
    <p:extLst>
      <p:ext uri="{BB962C8B-B14F-4D97-AF65-F5344CB8AC3E}">
        <p14:creationId xmlns:p14="http://schemas.microsoft.com/office/powerpoint/2010/main" val="2822592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Move 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movq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b="1" dirty="0">
              <a:latin typeface="Lucida Console" panose="020B0609040504020204" pitchFamily="49" charset="0"/>
            </a:endParaRPr>
          </a:p>
          <a:p>
            <a:endParaRPr lang="en-US" dirty="0"/>
          </a:p>
          <a:p>
            <a:r>
              <a:rPr lang="en-US" dirty="0"/>
              <a:t>Copies data – leaves original copy in place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838200" y="3620585"/>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ectangle 8">
            <a:extLst>
              <a:ext uri="{FF2B5EF4-FFF2-40B4-BE49-F238E27FC236}">
                <a16:creationId xmlns:a16="http://schemas.microsoft.com/office/drawing/2014/main" id="{ABC05EDC-A190-C144-B59F-A111D2832536}"/>
              </a:ext>
            </a:extLst>
          </p:cNvPr>
          <p:cNvSpPr/>
          <p:nvPr/>
        </p:nvSpPr>
        <p:spPr>
          <a:xfrm>
            <a:off x="4065732" y="5987018"/>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10" name="Straight Arrow Connector 9">
            <a:extLst>
              <a:ext uri="{FF2B5EF4-FFF2-40B4-BE49-F238E27FC236}">
                <a16:creationId xmlns:a16="http://schemas.microsoft.com/office/drawing/2014/main" id="{085C4685-97DC-2344-982C-554126AE507E}"/>
              </a:ext>
            </a:extLst>
          </p:cNvPr>
          <p:cNvCxnSpPr>
            <a:cxnSpLocks/>
          </p:cNvCxnSpPr>
          <p:nvPr/>
        </p:nvCxnSpPr>
        <p:spPr>
          <a:xfrm flipH="1" flipV="1">
            <a:off x="4659102" y="5133944"/>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DE3A4BB-7CC0-E94C-8398-3D9E19D050F2}"/>
              </a:ext>
            </a:extLst>
          </p:cNvPr>
          <p:cNvCxnSpPr>
            <a:cxnSpLocks/>
          </p:cNvCxnSpPr>
          <p:nvPr/>
        </p:nvCxnSpPr>
        <p:spPr>
          <a:xfrm flipH="1" flipV="1">
            <a:off x="3855603" y="5044921"/>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E4B91C60-1136-3B41-B9FA-A198E31B5F89}"/>
              </a:ext>
            </a:extLst>
          </p:cNvPr>
          <p:cNvSpPr/>
          <p:nvPr/>
        </p:nvSpPr>
        <p:spPr>
          <a:xfrm>
            <a:off x="9257124" y="100222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0x539F</a:t>
            </a:r>
          </a:p>
        </p:txBody>
      </p:sp>
      <p:sp>
        <p:nvSpPr>
          <p:cNvPr id="12" name="TextBox 11">
            <a:extLst>
              <a:ext uri="{FF2B5EF4-FFF2-40B4-BE49-F238E27FC236}">
                <a16:creationId xmlns:a16="http://schemas.microsoft.com/office/drawing/2014/main" id="{BF580714-9D10-494D-97D1-F0777E8A2197}"/>
              </a:ext>
            </a:extLst>
          </p:cNvPr>
          <p:cNvSpPr txBox="1"/>
          <p:nvPr/>
        </p:nvSpPr>
        <p:spPr>
          <a:xfrm>
            <a:off x="8624066" y="1019441"/>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13" name="Rectangle 12">
            <a:extLst>
              <a:ext uri="{FF2B5EF4-FFF2-40B4-BE49-F238E27FC236}">
                <a16:creationId xmlns:a16="http://schemas.microsoft.com/office/drawing/2014/main" id="{2A458ADF-90E6-5B4D-BC1E-0D581FF87065}"/>
              </a:ext>
            </a:extLst>
          </p:cNvPr>
          <p:cNvSpPr/>
          <p:nvPr/>
        </p:nvSpPr>
        <p:spPr>
          <a:xfrm>
            <a:off x="9257124" y="1425656"/>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0x1238</a:t>
            </a:r>
          </a:p>
        </p:txBody>
      </p:sp>
      <p:sp>
        <p:nvSpPr>
          <p:cNvPr id="14" name="TextBox 13">
            <a:extLst>
              <a:ext uri="{FF2B5EF4-FFF2-40B4-BE49-F238E27FC236}">
                <a16:creationId xmlns:a16="http://schemas.microsoft.com/office/drawing/2014/main" id="{62C6CB05-465A-C848-AD7E-03893DA65538}"/>
              </a:ext>
            </a:extLst>
          </p:cNvPr>
          <p:cNvSpPr txBox="1"/>
          <p:nvPr/>
        </p:nvSpPr>
        <p:spPr>
          <a:xfrm>
            <a:off x="8610600" y="1442871"/>
            <a:ext cx="646524" cy="369332"/>
          </a:xfrm>
          <a:prstGeom prst="rect">
            <a:avLst/>
          </a:prstGeom>
          <a:noFill/>
        </p:spPr>
        <p:txBody>
          <a:bodyPr wrap="none" rtlCol="0">
            <a:spAutoFit/>
          </a:bodyPr>
          <a:lstStyle/>
          <a:p>
            <a:pPr algn="r"/>
            <a:r>
              <a:rPr lang="en-US" dirty="0"/>
              <a:t>%</a:t>
            </a:r>
            <a:r>
              <a:rPr lang="en-US" dirty="0" err="1"/>
              <a:t>rbx</a:t>
            </a:r>
            <a:endParaRPr lang="en-US" dirty="0"/>
          </a:p>
        </p:txBody>
      </p:sp>
      <p:sp>
        <p:nvSpPr>
          <p:cNvPr id="15" name="Rectangle 14">
            <a:extLst>
              <a:ext uri="{FF2B5EF4-FFF2-40B4-BE49-F238E27FC236}">
                <a16:creationId xmlns:a16="http://schemas.microsoft.com/office/drawing/2014/main" id="{61F14F78-E379-9A43-9767-18910EDE9554}"/>
              </a:ext>
            </a:extLst>
          </p:cNvPr>
          <p:cNvSpPr/>
          <p:nvPr/>
        </p:nvSpPr>
        <p:spPr>
          <a:xfrm>
            <a:off x="9928707" y="290832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8E</a:t>
            </a:r>
          </a:p>
        </p:txBody>
      </p:sp>
      <p:sp>
        <p:nvSpPr>
          <p:cNvPr id="31" name="TextBox 30">
            <a:extLst>
              <a:ext uri="{FF2B5EF4-FFF2-40B4-BE49-F238E27FC236}">
                <a16:creationId xmlns:a16="http://schemas.microsoft.com/office/drawing/2014/main" id="{0250FD55-3ADF-2849-B779-A1EF77B04FFF}"/>
              </a:ext>
            </a:extLst>
          </p:cNvPr>
          <p:cNvSpPr txBox="1"/>
          <p:nvPr/>
        </p:nvSpPr>
        <p:spPr>
          <a:xfrm>
            <a:off x="9070780" y="2925537"/>
            <a:ext cx="857927" cy="369332"/>
          </a:xfrm>
          <a:prstGeom prst="rect">
            <a:avLst/>
          </a:prstGeom>
          <a:noFill/>
        </p:spPr>
        <p:txBody>
          <a:bodyPr wrap="none" rtlCol="0">
            <a:spAutoFit/>
          </a:bodyPr>
          <a:lstStyle/>
          <a:p>
            <a:pPr algn="r"/>
            <a:r>
              <a:rPr lang="en-US" dirty="0"/>
              <a:t>0x123F</a:t>
            </a:r>
          </a:p>
        </p:txBody>
      </p:sp>
      <p:sp>
        <p:nvSpPr>
          <p:cNvPr id="32" name="Rectangle 31">
            <a:extLst>
              <a:ext uri="{FF2B5EF4-FFF2-40B4-BE49-F238E27FC236}">
                <a16:creationId xmlns:a16="http://schemas.microsoft.com/office/drawing/2014/main" id="{17383E61-F29D-7B4C-8826-EF8905AF614D}"/>
              </a:ext>
            </a:extLst>
          </p:cNvPr>
          <p:cNvSpPr/>
          <p:nvPr/>
        </p:nvSpPr>
        <p:spPr>
          <a:xfrm>
            <a:off x="9928707" y="332158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BA</a:t>
            </a:r>
          </a:p>
        </p:txBody>
      </p:sp>
      <p:sp>
        <p:nvSpPr>
          <p:cNvPr id="33" name="TextBox 32">
            <a:extLst>
              <a:ext uri="{FF2B5EF4-FFF2-40B4-BE49-F238E27FC236}">
                <a16:creationId xmlns:a16="http://schemas.microsoft.com/office/drawing/2014/main" id="{7A9DF5F4-ED3B-0540-9BD8-E719F06C42B0}"/>
              </a:ext>
            </a:extLst>
          </p:cNvPr>
          <p:cNvSpPr txBox="1"/>
          <p:nvPr/>
        </p:nvSpPr>
        <p:spPr>
          <a:xfrm>
            <a:off x="9064368" y="3338802"/>
            <a:ext cx="864339" cy="369332"/>
          </a:xfrm>
          <a:prstGeom prst="rect">
            <a:avLst/>
          </a:prstGeom>
          <a:noFill/>
        </p:spPr>
        <p:txBody>
          <a:bodyPr wrap="none" rtlCol="0">
            <a:spAutoFit/>
          </a:bodyPr>
          <a:lstStyle/>
          <a:p>
            <a:pPr algn="r"/>
            <a:r>
              <a:rPr lang="en-US" dirty="0"/>
              <a:t>0x123E</a:t>
            </a:r>
          </a:p>
        </p:txBody>
      </p:sp>
      <p:sp>
        <p:nvSpPr>
          <p:cNvPr id="34" name="Rectangle 33">
            <a:extLst>
              <a:ext uri="{FF2B5EF4-FFF2-40B4-BE49-F238E27FC236}">
                <a16:creationId xmlns:a16="http://schemas.microsoft.com/office/drawing/2014/main" id="{847B0496-80EF-0C4D-BBC2-A6286153E098}"/>
              </a:ext>
            </a:extLst>
          </p:cNvPr>
          <p:cNvSpPr/>
          <p:nvPr/>
        </p:nvSpPr>
        <p:spPr>
          <a:xfrm>
            <a:off x="9928707" y="37399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32</a:t>
            </a:r>
          </a:p>
        </p:txBody>
      </p:sp>
      <p:sp>
        <p:nvSpPr>
          <p:cNvPr id="35" name="TextBox 34">
            <a:extLst>
              <a:ext uri="{FF2B5EF4-FFF2-40B4-BE49-F238E27FC236}">
                <a16:creationId xmlns:a16="http://schemas.microsoft.com/office/drawing/2014/main" id="{CBD1E3C2-B5E5-A44A-826B-6D495A8CB46C}"/>
              </a:ext>
            </a:extLst>
          </p:cNvPr>
          <p:cNvSpPr txBox="1"/>
          <p:nvPr/>
        </p:nvSpPr>
        <p:spPr>
          <a:xfrm>
            <a:off x="9033910" y="3757120"/>
            <a:ext cx="894797" cy="369332"/>
          </a:xfrm>
          <a:prstGeom prst="rect">
            <a:avLst/>
          </a:prstGeom>
          <a:noFill/>
        </p:spPr>
        <p:txBody>
          <a:bodyPr wrap="none" rtlCol="0">
            <a:spAutoFit/>
          </a:bodyPr>
          <a:lstStyle/>
          <a:p>
            <a:pPr algn="r"/>
            <a:r>
              <a:rPr lang="en-US" dirty="0"/>
              <a:t>0x123D</a:t>
            </a:r>
          </a:p>
        </p:txBody>
      </p:sp>
      <p:sp>
        <p:nvSpPr>
          <p:cNvPr id="36" name="Rectangle 35">
            <a:extLst>
              <a:ext uri="{FF2B5EF4-FFF2-40B4-BE49-F238E27FC236}">
                <a16:creationId xmlns:a16="http://schemas.microsoft.com/office/drawing/2014/main" id="{060D507C-BC95-D54A-9ECD-6BCD48972A78}"/>
              </a:ext>
            </a:extLst>
          </p:cNvPr>
          <p:cNvSpPr/>
          <p:nvPr/>
        </p:nvSpPr>
        <p:spPr>
          <a:xfrm>
            <a:off x="9928707" y="41531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67</a:t>
            </a:r>
          </a:p>
        </p:txBody>
      </p:sp>
      <p:sp>
        <p:nvSpPr>
          <p:cNvPr id="37" name="TextBox 36">
            <a:extLst>
              <a:ext uri="{FF2B5EF4-FFF2-40B4-BE49-F238E27FC236}">
                <a16:creationId xmlns:a16="http://schemas.microsoft.com/office/drawing/2014/main" id="{CF0E56C7-EDBF-C848-A55C-9AB0C9BF89B9}"/>
              </a:ext>
            </a:extLst>
          </p:cNvPr>
          <p:cNvSpPr txBox="1"/>
          <p:nvPr/>
        </p:nvSpPr>
        <p:spPr>
          <a:xfrm>
            <a:off x="9053146" y="4170385"/>
            <a:ext cx="875561" cy="369332"/>
          </a:xfrm>
          <a:prstGeom prst="rect">
            <a:avLst/>
          </a:prstGeom>
          <a:noFill/>
        </p:spPr>
        <p:txBody>
          <a:bodyPr wrap="none" rtlCol="0">
            <a:spAutoFit/>
          </a:bodyPr>
          <a:lstStyle/>
          <a:p>
            <a:pPr algn="r"/>
            <a:r>
              <a:rPr lang="en-US" dirty="0"/>
              <a:t>0x123C</a:t>
            </a:r>
          </a:p>
        </p:txBody>
      </p:sp>
      <p:sp>
        <p:nvSpPr>
          <p:cNvPr id="38" name="Rectangle 37">
            <a:extLst>
              <a:ext uri="{FF2B5EF4-FFF2-40B4-BE49-F238E27FC236}">
                <a16:creationId xmlns:a16="http://schemas.microsoft.com/office/drawing/2014/main" id="{712A024A-BA6D-2A47-8EA1-1967DE90041C}"/>
              </a:ext>
            </a:extLst>
          </p:cNvPr>
          <p:cNvSpPr/>
          <p:nvPr/>
        </p:nvSpPr>
        <p:spPr>
          <a:xfrm>
            <a:off x="9928707" y="457150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09</a:t>
            </a:r>
          </a:p>
        </p:txBody>
      </p:sp>
      <p:sp>
        <p:nvSpPr>
          <p:cNvPr id="39" name="TextBox 38">
            <a:extLst>
              <a:ext uri="{FF2B5EF4-FFF2-40B4-BE49-F238E27FC236}">
                <a16:creationId xmlns:a16="http://schemas.microsoft.com/office/drawing/2014/main" id="{11CEC8BA-465F-544D-BEC2-57C381A025FD}"/>
              </a:ext>
            </a:extLst>
          </p:cNvPr>
          <p:cNvSpPr txBox="1"/>
          <p:nvPr/>
        </p:nvSpPr>
        <p:spPr>
          <a:xfrm>
            <a:off x="9051544" y="4588720"/>
            <a:ext cx="877163" cy="369332"/>
          </a:xfrm>
          <a:prstGeom prst="rect">
            <a:avLst/>
          </a:prstGeom>
          <a:noFill/>
        </p:spPr>
        <p:txBody>
          <a:bodyPr wrap="none" rtlCol="0">
            <a:spAutoFit/>
          </a:bodyPr>
          <a:lstStyle/>
          <a:p>
            <a:pPr algn="r"/>
            <a:r>
              <a:rPr lang="en-US" dirty="0"/>
              <a:t>0x123B</a:t>
            </a:r>
          </a:p>
        </p:txBody>
      </p:sp>
      <p:sp>
        <p:nvSpPr>
          <p:cNvPr id="40" name="Rectangle 39">
            <a:extLst>
              <a:ext uri="{FF2B5EF4-FFF2-40B4-BE49-F238E27FC236}">
                <a16:creationId xmlns:a16="http://schemas.microsoft.com/office/drawing/2014/main" id="{16B64F17-7FB8-A84B-849F-165444BFDF2C}"/>
              </a:ext>
            </a:extLst>
          </p:cNvPr>
          <p:cNvSpPr/>
          <p:nvPr/>
        </p:nvSpPr>
        <p:spPr>
          <a:xfrm>
            <a:off x="9928707" y="4984771"/>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3B</a:t>
            </a:r>
          </a:p>
        </p:txBody>
      </p:sp>
      <p:sp>
        <p:nvSpPr>
          <p:cNvPr id="41" name="TextBox 40">
            <a:extLst>
              <a:ext uri="{FF2B5EF4-FFF2-40B4-BE49-F238E27FC236}">
                <a16:creationId xmlns:a16="http://schemas.microsoft.com/office/drawing/2014/main" id="{A76D4464-E196-7D4E-AD49-54D4E8C4BAFA}"/>
              </a:ext>
            </a:extLst>
          </p:cNvPr>
          <p:cNvSpPr txBox="1"/>
          <p:nvPr/>
        </p:nvSpPr>
        <p:spPr>
          <a:xfrm>
            <a:off x="9043528" y="5001985"/>
            <a:ext cx="885179" cy="369332"/>
          </a:xfrm>
          <a:prstGeom prst="rect">
            <a:avLst/>
          </a:prstGeom>
          <a:noFill/>
        </p:spPr>
        <p:txBody>
          <a:bodyPr wrap="none" rtlCol="0">
            <a:spAutoFit/>
          </a:bodyPr>
          <a:lstStyle/>
          <a:p>
            <a:pPr algn="r"/>
            <a:r>
              <a:rPr lang="en-US" dirty="0"/>
              <a:t>0x123A</a:t>
            </a:r>
          </a:p>
        </p:txBody>
      </p:sp>
      <p:sp>
        <p:nvSpPr>
          <p:cNvPr id="42" name="Rectangle 41">
            <a:extLst>
              <a:ext uri="{FF2B5EF4-FFF2-40B4-BE49-F238E27FC236}">
                <a16:creationId xmlns:a16="http://schemas.microsoft.com/office/drawing/2014/main" id="{432D178D-2C8D-494B-86F4-D7DD824AC356}"/>
              </a:ext>
            </a:extLst>
          </p:cNvPr>
          <p:cNvSpPr/>
          <p:nvPr/>
        </p:nvSpPr>
        <p:spPr>
          <a:xfrm>
            <a:off x="9928707" y="540308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2C</a:t>
            </a:r>
          </a:p>
        </p:txBody>
      </p:sp>
      <p:sp>
        <p:nvSpPr>
          <p:cNvPr id="43" name="TextBox 42">
            <a:extLst>
              <a:ext uri="{FF2B5EF4-FFF2-40B4-BE49-F238E27FC236}">
                <a16:creationId xmlns:a16="http://schemas.microsoft.com/office/drawing/2014/main" id="{EC05CB9A-6896-EB4E-807D-5CDB9CF3D960}"/>
              </a:ext>
            </a:extLst>
          </p:cNvPr>
          <p:cNvSpPr txBox="1"/>
          <p:nvPr/>
        </p:nvSpPr>
        <p:spPr>
          <a:xfrm>
            <a:off x="9059558" y="5420303"/>
            <a:ext cx="869149" cy="369332"/>
          </a:xfrm>
          <a:prstGeom prst="rect">
            <a:avLst/>
          </a:prstGeom>
          <a:noFill/>
        </p:spPr>
        <p:txBody>
          <a:bodyPr wrap="none" rtlCol="0">
            <a:spAutoFit/>
          </a:bodyPr>
          <a:lstStyle/>
          <a:p>
            <a:pPr algn="r"/>
            <a:r>
              <a:rPr lang="en-US" dirty="0"/>
              <a:t>0x1239</a:t>
            </a:r>
          </a:p>
        </p:txBody>
      </p:sp>
      <p:sp>
        <p:nvSpPr>
          <p:cNvPr id="44" name="Rectangle 43">
            <a:extLst>
              <a:ext uri="{FF2B5EF4-FFF2-40B4-BE49-F238E27FC236}">
                <a16:creationId xmlns:a16="http://schemas.microsoft.com/office/drawing/2014/main" id="{646DA63C-21CD-C24A-AD75-02EF8F712505}"/>
              </a:ext>
            </a:extLst>
          </p:cNvPr>
          <p:cNvSpPr/>
          <p:nvPr/>
        </p:nvSpPr>
        <p:spPr>
          <a:xfrm>
            <a:off x="9928707" y="5816354"/>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84</a:t>
            </a:r>
          </a:p>
        </p:txBody>
      </p:sp>
      <p:sp>
        <p:nvSpPr>
          <p:cNvPr id="45" name="TextBox 44">
            <a:extLst>
              <a:ext uri="{FF2B5EF4-FFF2-40B4-BE49-F238E27FC236}">
                <a16:creationId xmlns:a16="http://schemas.microsoft.com/office/drawing/2014/main" id="{11F078A7-9A07-B348-AD27-DA44BA314BD1}"/>
              </a:ext>
            </a:extLst>
          </p:cNvPr>
          <p:cNvSpPr txBox="1"/>
          <p:nvPr/>
        </p:nvSpPr>
        <p:spPr>
          <a:xfrm>
            <a:off x="9059558" y="5833568"/>
            <a:ext cx="869149" cy="369332"/>
          </a:xfrm>
          <a:prstGeom prst="rect">
            <a:avLst/>
          </a:prstGeom>
          <a:noFill/>
        </p:spPr>
        <p:txBody>
          <a:bodyPr wrap="none" rtlCol="0">
            <a:spAutoFit/>
          </a:bodyPr>
          <a:lstStyle/>
          <a:p>
            <a:pPr algn="r"/>
            <a:r>
              <a:rPr lang="en-US" dirty="0"/>
              <a:t>0x1238</a:t>
            </a:r>
          </a:p>
        </p:txBody>
      </p:sp>
      <p:sp>
        <p:nvSpPr>
          <p:cNvPr id="46" name="Rectangle 45">
            <a:extLst>
              <a:ext uri="{FF2B5EF4-FFF2-40B4-BE49-F238E27FC236}">
                <a16:creationId xmlns:a16="http://schemas.microsoft.com/office/drawing/2014/main" id="{DE248B10-30B2-6947-AC68-41DD8AB78EB6}"/>
              </a:ext>
            </a:extLst>
          </p:cNvPr>
          <p:cNvSpPr/>
          <p:nvPr/>
        </p:nvSpPr>
        <p:spPr>
          <a:xfrm>
            <a:off x="9932961" y="290576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7" name="Rectangle 46">
            <a:extLst>
              <a:ext uri="{FF2B5EF4-FFF2-40B4-BE49-F238E27FC236}">
                <a16:creationId xmlns:a16="http://schemas.microsoft.com/office/drawing/2014/main" id="{8585A3A4-B57B-224D-AD7E-DC34FBDEC427}"/>
              </a:ext>
            </a:extLst>
          </p:cNvPr>
          <p:cNvSpPr/>
          <p:nvPr/>
        </p:nvSpPr>
        <p:spPr>
          <a:xfrm>
            <a:off x="9932961" y="331903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8" name="Rectangle 47">
            <a:extLst>
              <a:ext uri="{FF2B5EF4-FFF2-40B4-BE49-F238E27FC236}">
                <a16:creationId xmlns:a16="http://schemas.microsoft.com/office/drawing/2014/main" id="{A1325FEE-46BC-4042-98E4-04798464329B}"/>
              </a:ext>
            </a:extLst>
          </p:cNvPr>
          <p:cNvSpPr/>
          <p:nvPr/>
        </p:nvSpPr>
        <p:spPr>
          <a:xfrm>
            <a:off x="9932961" y="37373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49" name="Rectangle 48">
            <a:extLst>
              <a:ext uri="{FF2B5EF4-FFF2-40B4-BE49-F238E27FC236}">
                <a16:creationId xmlns:a16="http://schemas.microsoft.com/office/drawing/2014/main" id="{C1213C9E-D5B3-2249-B5E2-7A1A0F42EFDD}"/>
              </a:ext>
            </a:extLst>
          </p:cNvPr>
          <p:cNvSpPr/>
          <p:nvPr/>
        </p:nvSpPr>
        <p:spPr>
          <a:xfrm>
            <a:off x="9932961" y="41506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0" name="Rectangle 49">
            <a:extLst>
              <a:ext uri="{FF2B5EF4-FFF2-40B4-BE49-F238E27FC236}">
                <a16:creationId xmlns:a16="http://schemas.microsoft.com/office/drawing/2014/main" id="{7D8B5F25-9490-3241-BADC-E0D2B033FC4B}"/>
              </a:ext>
            </a:extLst>
          </p:cNvPr>
          <p:cNvSpPr/>
          <p:nvPr/>
        </p:nvSpPr>
        <p:spPr>
          <a:xfrm>
            <a:off x="9932961" y="4568951"/>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1" name="Rectangle 50">
            <a:extLst>
              <a:ext uri="{FF2B5EF4-FFF2-40B4-BE49-F238E27FC236}">
                <a16:creationId xmlns:a16="http://schemas.microsoft.com/office/drawing/2014/main" id="{7BD7AD29-9A9E-C243-AFAE-22AFA29CCD43}"/>
              </a:ext>
            </a:extLst>
          </p:cNvPr>
          <p:cNvSpPr/>
          <p:nvPr/>
        </p:nvSpPr>
        <p:spPr>
          <a:xfrm>
            <a:off x="9932961" y="4982216"/>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00</a:t>
            </a:r>
          </a:p>
        </p:txBody>
      </p:sp>
      <p:sp>
        <p:nvSpPr>
          <p:cNvPr id="52" name="Rectangle 51">
            <a:extLst>
              <a:ext uri="{FF2B5EF4-FFF2-40B4-BE49-F238E27FC236}">
                <a16:creationId xmlns:a16="http://schemas.microsoft.com/office/drawing/2014/main" id="{FA36EB3A-C885-114E-A89D-35E655B06112}"/>
              </a:ext>
            </a:extLst>
          </p:cNvPr>
          <p:cNvSpPr/>
          <p:nvPr/>
        </p:nvSpPr>
        <p:spPr>
          <a:xfrm>
            <a:off x="9932961" y="5400534"/>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53</a:t>
            </a:r>
          </a:p>
        </p:txBody>
      </p:sp>
      <p:sp>
        <p:nvSpPr>
          <p:cNvPr id="53" name="Rectangle 52">
            <a:extLst>
              <a:ext uri="{FF2B5EF4-FFF2-40B4-BE49-F238E27FC236}">
                <a16:creationId xmlns:a16="http://schemas.microsoft.com/office/drawing/2014/main" id="{6ABF414E-1AC5-A746-97DF-704A2AF5426B}"/>
              </a:ext>
            </a:extLst>
          </p:cNvPr>
          <p:cNvSpPr/>
          <p:nvPr/>
        </p:nvSpPr>
        <p:spPr>
          <a:xfrm>
            <a:off x="9927635" y="581379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9F</a:t>
            </a:r>
          </a:p>
        </p:txBody>
      </p:sp>
      <p:cxnSp>
        <p:nvCxnSpPr>
          <p:cNvPr id="55" name="Curved Connector 54">
            <a:extLst>
              <a:ext uri="{FF2B5EF4-FFF2-40B4-BE49-F238E27FC236}">
                <a16:creationId xmlns:a16="http://schemas.microsoft.com/office/drawing/2014/main" id="{5D21C542-9D1D-5D49-B399-2987402A9D25}"/>
              </a:ext>
            </a:extLst>
          </p:cNvPr>
          <p:cNvCxnSpPr>
            <a:cxnSpLocks/>
            <a:stCxn id="13" idx="2"/>
            <a:endCxn id="45" idx="1"/>
          </p:cNvCxnSpPr>
          <p:nvPr/>
        </p:nvCxnSpPr>
        <p:spPr>
          <a:xfrm rot="5400000">
            <a:off x="7458788" y="3430188"/>
            <a:ext cx="4188817" cy="987275"/>
          </a:xfrm>
          <a:prstGeom prst="curvedConnector4">
            <a:avLst>
              <a:gd name="adj1" fmla="val 18028"/>
              <a:gd name="adj2" fmla="val 242236"/>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A862904C-E85C-6745-9E06-8636F61F3FB1}"/>
              </a:ext>
            </a:extLst>
          </p:cNvPr>
          <p:cNvSpPr/>
          <p:nvPr/>
        </p:nvSpPr>
        <p:spPr>
          <a:xfrm>
            <a:off x="9927635" y="623230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37</a:t>
            </a:r>
          </a:p>
        </p:txBody>
      </p:sp>
      <p:sp>
        <p:nvSpPr>
          <p:cNvPr id="60" name="TextBox 59">
            <a:extLst>
              <a:ext uri="{FF2B5EF4-FFF2-40B4-BE49-F238E27FC236}">
                <a16:creationId xmlns:a16="http://schemas.microsoft.com/office/drawing/2014/main" id="{43D9E5E2-3928-DA48-A82B-7087D42D03E5}"/>
              </a:ext>
            </a:extLst>
          </p:cNvPr>
          <p:cNvSpPr txBox="1"/>
          <p:nvPr/>
        </p:nvSpPr>
        <p:spPr>
          <a:xfrm>
            <a:off x="9058486" y="6249514"/>
            <a:ext cx="869149" cy="369332"/>
          </a:xfrm>
          <a:prstGeom prst="rect">
            <a:avLst/>
          </a:prstGeom>
          <a:noFill/>
        </p:spPr>
        <p:txBody>
          <a:bodyPr wrap="none" rtlCol="0">
            <a:spAutoFit/>
          </a:bodyPr>
          <a:lstStyle/>
          <a:p>
            <a:pPr algn="r"/>
            <a:r>
              <a:rPr lang="en-US" dirty="0"/>
              <a:t>0x1237</a:t>
            </a:r>
          </a:p>
        </p:txBody>
      </p:sp>
      <p:sp>
        <p:nvSpPr>
          <p:cNvPr id="62" name="Rectangle 61">
            <a:extLst>
              <a:ext uri="{FF2B5EF4-FFF2-40B4-BE49-F238E27FC236}">
                <a16:creationId xmlns:a16="http://schemas.microsoft.com/office/drawing/2014/main" id="{9B01D968-9770-EF47-9D53-584EB8C03676}"/>
              </a:ext>
            </a:extLst>
          </p:cNvPr>
          <p:cNvSpPr/>
          <p:nvPr/>
        </p:nvSpPr>
        <p:spPr>
          <a:xfrm>
            <a:off x="9933867" y="2486052"/>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5D</a:t>
            </a:r>
          </a:p>
        </p:txBody>
      </p:sp>
      <p:sp>
        <p:nvSpPr>
          <p:cNvPr id="63" name="TextBox 62">
            <a:extLst>
              <a:ext uri="{FF2B5EF4-FFF2-40B4-BE49-F238E27FC236}">
                <a16:creationId xmlns:a16="http://schemas.microsoft.com/office/drawing/2014/main" id="{6F3BF94E-442F-0847-A1F8-1B7EFAC7BAE0}"/>
              </a:ext>
            </a:extLst>
          </p:cNvPr>
          <p:cNvSpPr txBox="1"/>
          <p:nvPr/>
        </p:nvSpPr>
        <p:spPr>
          <a:xfrm>
            <a:off x="9064718" y="2503266"/>
            <a:ext cx="869149" cy="369332"/>
          </a:xfrm>
          <a:prstGeom prst="rect">
            <a:avLst/>
          </a:prstGeom>
          <a:noFill/>
        </p:spPr>
        <p:txBody>
          <a:bodyPr wrap="none" rtlCol="0">
            <a:spAutoFit/>
          </a:bodyPr>
          <a:lstStyle/>
          <a:p>
            <a:pPr algn="r"/>
            <a:r>
              <a:rPr lang="en-US" dirty="0"/>
              <a:t>0x1240</a:t>
            </a:r>
          </a:p>
        </p:txBody>
      </p:sp>
    </p:spTree>
    <p:extLst>
      <p:ext uri="{BB962C8B-B14F-4D97-AF65-F5344CB8AC3E}">
        <p14:creationId xmlns:p14="http://schemas.microsoft.com/office/powerpoint/2010/main" val="54133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par>
                          <p:cTn id="8" fill="hold">
                            <p:stCondLst>
                              <p:cond delay="500"/>
                            </p:stCondLst>
                            <p:childTnLst>
                              <p:par>
                                <p:cTn id="9" presetID="14" presetClass="entr" presetSubtype="5"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randombar(vertical)">
                                      <p:cBhvr>
                                        <p:cTn id="11" dur="500"/>
                                        <p:tgtEl>
                                          <p:spTgt spid="9"/>
                                        </p:tgtEl>
                                      </p:cBhvr>
                                    </p:animEffect>
                                  </p:childTnLst>
                                </p:cTn>
                              </p:par>
                              <p:par>
                                <p:cTn id="12" presetID="22" presetClass="entr" presetSubtype="2" fill="hold"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right)">
                                      <p:cBhvr>
                                        <p:cTn id="14" dur="500"/>
                                        <p:tgtEl>
                                          <p:spTgt spid="10"/>
                                        </p:tgtEl>
                                      </p:cBhvr>
                                    </p:animEffect>
                                  </p:childTnLst>
                                </p:cTn>
                              </p:par>
                              <p:par>
                                <p:cTn id="15" presetID="22" presetClass="entr" presetSubtype="2"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righ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randombar(vertical)">
                                      <p:cBhvr>
                                        <p:cTn id="22" dur="500"/>
                                        <p:tgtEl>
                                          <p:spTgt spid="2"/>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randombar(vertical)">
                                      <p:cBhvr>
                                        <p:cTn id="25" dur="500"/>
                                        <p:tgtEl>
                                          <p:spTgt spid="12"/>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randombar(vertical)">
                                      <p:cBhvr>
                                        <p:cTn id="28" dur="500"/>
                                        <p:tgtEl>
                                          <p:spTgt spid="13"/>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randombar(vertical)">
                                      <p:cBhvr>
                                        <p:cTn id="31" dur="500"/>
                                        <p:tgtEl>
                                          <p:spTgt spid="14"/>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randombar(vertical)">
                                      <p:cBhvr>
                                        <p:cTn id="34" dur="500"/>
                                        <p:tgtEl>
                                          <p:spTgt spid="15"/>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randombar(vertical)">
                                      <p:cBhvr>
                                        <p:cTn id="37" dur="500"/>
                                        <p:tgtEl>
                                          <p:spTgt spid="31"/>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32"/>
                                        </p:tgtEl>
                                        <p:attrNameLst>
                                          <p:attrName>style.visibility</p:attrName>
                                        </p:attrNameLst>
                                      </p:cBhvr>
                                      <p:to>
                                        <p:strVal val="visible"/>
                                      </p:to>
                                    </p:set>
                                    <p:animEffect transition="in" filter="randombar(vertical)">
                                      <p:cBhvr>
                                        <p:cTn id="40" dur="500"/>
                                        <p:tgtEl>
                                          <p:spTgt spid="32"/>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randombar(vertical)">
                                      <p:cBhvr>
                                        <p:cTn id="43" dur="500"/>
                                        <p:tgtEl>
                                          <p:spTgt spid="33"/>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randombar(vertical)">
                                      <p:cBhvr>
                                        <p:cTn id="46" dur="500"/>
                                        <p:tgtEl>
                                          <p:spTgt spid="34"/>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randombar(vertical)">
                                      <p:cBhvr>
                                        <p:cTn id="49" dur="500"/>
                                        <p:tgtEl>
                                          <p:spTgt spid="35"/>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36"/>
                                        </p:tgtEl>
                                        <p:attrNameLst>
                                          <p:attrName>style.visibility</p:attrName>
                                        </p:attrNameLst>
                                      </p:cBhvr>
                                      <p:to>
                                        <p:strVal val="visible"/>
                                      </p:to>
                                    </p:set>
                                    <p:animEffect transition="in" filter="randombar(vertical)">
                                      <p:cBhvr>
                                        <p:cTn id="52" dur="500"/>
                                        <p:tgtEl>
                                          <p:spTgt spid="36"/>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animEffect transition="in" filter="randombar(vertical)">
                                      <p:cBhvr>
                                        <p:cTn id="55" dur="500"/>
                                        <p:tgtEl>
                                          <p:spTgt spid="37"/>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38"/>
                                        </p:tgtEl>
                                        <p:attrNameLst>
                                          <p:attrName>style.visibility</p:attrName>
                                        </p:attrNameLst>
                                      </p:cBhvr>
                                      <p:to>
                                        <p:strVal val="visible"/>
                                      </p:to>
                                    </p:set>
                                    <p:animEffect transition="in" filter="randombar(vertical)">
                                      <p:cBhvr>
                                        <p:cTn id="58" dur="500"/>
                                        <p:tgtEl>
                                          <p:spTgt spid="38"/>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randombar(vertical)">
                                      <p:cBhvr>
                                        <p:cTn id="61" dur="500"/>
                                        <p:tgtEl>
                                          <p:spTgt spid="39"/>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40"/>
                                        </p:tgtEl>
                                        <p:attrNameLst>
                                          <p:attrName>style.visibility</p:attrName>
                                        </p:attrNameLst>
                                      </p:cBhvr>
                                      <p:to>
                                        <p:strVal val="visible"/>
                                      </p:to>
                                    </p:set>
                                    <p:animEffect transition="in" filter="randombar(vertical)">
                                      <p:cBhvr>
                                        <p:cTn id="64" dur="500"/>
                                        <p:tgtEl>
                                          <p:spTgt spid="40"/>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41"/>
                                        </p:tgtEl>
                                        <p:attrNameLst>
                                          <p:attrName>style.visibility</p:attrName>
                                        </p:attrNameLst>
                                      </p:cBhvr>
                                      <p:to>
                                        <p:strVal val="visible"/>
                                      </p:to>
                                    </p:set>
                                    <p:animEffect transition="in" filter="randombar(vertical)">
                                      <p:cBhvr>
                                        <p:cTn id="67" dur="500"/>
                                        <p:tgtEl>
                                          <p:spTgt spid="41"/>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randombar(vertical)">
                                      <p:cBhvr>
                                        <p:cTn id="70" dur="500"/>
                                        <p:tgtEl>
                                          <p:spTgt spid="42"/>
                                        </p:tgtEl>
                                      </p:cBhvr>
                                    </p:animEffect>
                                  </p:childTnLst>
                                </p:cTn>
                              </p:par>
                              <p:par>
                                <p:cTn id="71" presetID="14" presetClass="entr" presetSubtype="5"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animEffect transition="in" filter="randombar(vertical)">
                                      <p:cBhvr>
                                        <p:cTn id="73" dur="500"/>
                                        <p:tgtEl>
                                          <p:spTgt spid="43"/>
                                        </p:tgtEl>
                                      </p:cBhvr>
                                    </p:animEffect>
                                  </p:childTnLst>
                                </p:cTn>
                              </p:par>
                              <p:par>
                                <p:cTn id="74" presetID="14" presetClass="entr" presetSubtype="5" fill="hold" grpId="0" nodeType="withEffect">
                                  <p:stCondLst>
                                    <p:cond delay="0"/>
                                  </p:stCondLst>
                                  <p:childTnLst>
                                    <p:set>
                                      <p:cBhvr>
                                        <p:cTn id="75" dur="1" fill="hold">
                                          <p:stCondLst>
                                            <p:cond delay="0"/>
                                          </p:stCondLst>
                                        </p:cTn>
                                        <p:tgtEl>
                                          <p:spTgt spid="44"/>
                                        </p:tgtEl>
                                        <p:attrNameLst>
                                          <p:attrName>style.visibility</p:attrName>
                                        </p:attrNameLst>
                                      </p:cBhvr>
                                      <p:to>
                                        <p:strVal val="visible"/>
                                      </p:to>
                                    </p:set>
                                    <p:animEffect transition="in" filter="randombar(vertical)">
                                      <p:cBhvr>
                                        <p:cTn id="76" dur="500"/>
                                        <p:tgtEl>
                                          <p:spTgt spid="44"/>
                                        </p:tgtEl>
                                      </p:cBhvr>
                                    </p:animEffect>
                                  </p:childTnLst>
                                </p:cTn>
                              </p:par>
                              <p:par>
                                <p:cTn id="77" presetID="14" presetClass="entr" presetSubtype="5"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animEffect transition="in" filter="randombar(vertical)">
                                      <p:cBhvr>
                                        <p:cTn id="79" dur="500"/>
                                        <p:tgtEl>
                                          <p:spTgt spid="45"/>
                                        </p:tgtEl>
                                      </p:cBhvr>
                                    </p:animEffect>
                                  </p:childTnLst>
                                </p:cTn>
                              </p:par>
                              <p:par>
                                <p:cTn id="80" presetID="14" presetClass="entr" presetSubtype="5" fill="hold" grpId="0" nodeType="withEffect">
                                  <p:stCondLst>
                                    <p:cond delay="0"/>
                                  </p:stCondLst>
                                  <p:childTnLst>
                                    <p:set>
                                      <p:cBhvr>
                                        <p:cTn id="81" dur="1" fill="hold">
                                          <p:stCondLst>
                                            <p:cond delay="0"/>
                                          </p:stCondLst>
                                        </p:cTn>
                                        <p:tgtEl>
                                          <p:spTgt spid="59"/>
                                        </p:tgtEl>
                                        <p:attrNameLst>
                                          <p:attrName>style.visibility</p:attrName>
                                        </p:attrNameLst>
                                      </p:cBhvr>
                                      <p:to>
                                        <p:strVal val="visible"/>
                                      </p:to>
                                    </p:set>
                                    <p:animEffect transition="in" filter="randombar(vertical)">
                                      <p:cBhvr>
                                        <p:cTn id="82" dur="500"/>
                                        <p:tgtEl>
                                          <p:spTgt spid="59"/>
                                        </p:tgtEl>
                                      </p:cBhvr>
                                    </p:animEffect>
                                  </p:childTnLst>
                                </p:cTn>
                              </p:par>
                              <p:par>
                                <p:cTn id="83" presetID="14" presetClass="entr" presetSubtype="5" fill="hold" grpId="0" nodeType="withEffect">
                                  <p:stCondLst>
                                    <p:cond delay="0"/>
                                  </p:stCondLst>
                                  <p:childTnLst>
                                    <p:set>
                                      <p:cBhvr>
                                        <p:cTn id="84" dur="1" fill="hold">
                                          <p:stCondLst>
                                            <p:cond delay="0"/>
                                          </p:stCondLst>
                                        </p:cTn>
                                        <p:tgtEl>
                                          <p:spTgt spid="60"/>
                                        </p:tgtEl>
                                        <p:attrNameLst>
                                          <p:attrName>style.visibility</p:attrName>
                                        </p:attrNameLst>
                                      </p:cBhvr>
                                      <p:to>
                                        <p:strVal val="visible"/>
                                      </p:to>
                                    </p:set>
                                    <p:animEffect transition="in" filter="randombar(vertical)">
                                      <p:cBhvr>
                                        <p:cTn id="85" dur="500"/>
                                        <p:tgtEl>
                                          <p:spTgt spid="60"/>
                                        </p:tgtEl>
                                      </p:cBhvr>
                                    </p:animEffect>
                                  </p:childTnLst>
                                </p:cTn>
                              </p:par>
                              <p:par>
                                <p:cTn id="86" presetID="14" presetClass="entr" presetSubtype="5" fill="hold" grpId="0" nodeType="with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randombar(vertical)">
                                      <p:cBhvr>
                                        <p:cTn id="88" dur="500"/>
                                        <p:tgtEl>
                                          <p:spTgt spid="62"/>
                                        </p:tgtEl>
                                      </p:cBhvr>
                                    </p:animEffect>
                                  </p:childTnLst>
                                </p:cTn>
                              </p:par>
                              <p:par>
                                <p:cTn id="89" presetID="14" presetClass="entr" presetSubtype="5" fill="hold" grpId="0" nodeType="withEffect">
                                  <p:stCondLst>
                                    <p:cond delay="0"/>
                                  </p:stCondLst>
                                  <p:childTnLst>
                                    <p:set>
                                      <p:cBhvr>
                                        <p:cTn id="90" dur="1" fill="hold">
                                          <p:stCondLst>
                                            <p:cond delay="0"/>
                                          </p:stCondLst>
                                        </p:cTn>
                                        <p:tgtEl>
                                          <p:spTgt spid="63"/>
                                        </p:tgtEl>
                                        <p:attrNameLst>
                                          <p:attrName>style.visibility</p:attrName>
                                        </p:attrNameLst>
                                      </p:cBhvr>
                                      <p:to>
                                        <p:strVal val="visible"/>
                                      </p:to>
                                    </p:set>
                                    <p:animEffect transition="in" filter="randombar(vertical)">
                                      <p:cBhvr>
                                        <p:cTn id="91" dur="500"/>
                                        <p:tgtEl>
                                          <p:spTgt spid="63"/>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1" fill="hold" nodeType="clickEffect">
                                  <p:stCondLst>
                                    <p:cond delay="0"/>
                                  </p:stCondLst>
                                  <p:childTnLst>
                                    <p:set>
                                      <p:cBhvr>
                                        <p:cTn id="95" dur="1" fill="hold">
                                          <p:stCondLst>
                                            <p:cond delay="0"/>
                                          </p:stCondLst>
                                        </p:cTn>
                                        <p:tgtEl>
                                          <p:spTgt spid="55"/>
                                        </p:tgtEl>
                                        <p:attrNameLst>
                                          <p:attrName>style.visibility</p:attrName>
                                        </p:attrNameLst>
                                      </p:cBhvr>
                                      <p:to>
                                        <p:strVal val="visible"/>
                                      </p:to>
                                    </p:set>
                                    <p:animEffect transition="in" filter="wipe(up)">
                                      <p:cBhvr>
                                        <p:cTn id="96" dur="500"/>
                                        <p:tgtEl>
                                          <p:spTgt spid="55"/>
                                        </p:tgtEl>
                                      </p:cBhvr>
                                    </p:animEffect>
                                  </p:childTnLst>
                                </p:cTn>
                              </p:par>
                            </p:childTnLst>
                          </p:cTn>
                        </p:par>
                      </p:childTnLst>
                    </p:cTn>
                  </p:par>
                  <p:par>
                    <p:cTn id="97" fill="hold">
                      <p:stCondLst>
                        <p:cond delay="indefinite"/>
                      </p:stCondLst>
                      <p:childTnLst>
                        <p:par>
                          <p:cTn id="98" fill="hold">
                            <p:stCondLst>
                              <p:cond delay="0"/>
                            </p:stCondLst>
                            <p:childTnLst>
                              <p:par>
                                <p:cTn id="99" presetID="14" presetClass="entr" presetSubtype="5" fill="hold" grpId="0" nodeType="clickEffect">
                                  <p:stCondLst>
                                    <p:cond delay="0"/>
                                  </p:stCondLst>
                                  <p:childTnLst>
                                    <p:set>
                                      <p:cBhvr>
                                        <p:cTn id="100" dur="1" fill="hold">
                                          <p:stCondLst>
                                            <p:cond delay="0"/>
                                          </p:stCondLst>
                                        </p:cTn>
                                        <p:tgtEl>
                                          <p:spTgt spid="46"/>
                                        </p:tgtEl>
                                        <p:attrNameLst>
                                          <p:attrName>style.visibility</p:attrName>
                                        </p:attrNameLst>
                                      </p:cBhvr>
                                      <p:to>
                                        <p:strVal val="visible"/>
                                      </p:to>
                                    </p:set>
                                    <p:animEffect transition="in" filter="randombar(vertical)">
                                      <p:cBhvr>
                                        <p:cTn id="101" dur="500"/>
                                        <p:tgtEl>
                                          <p:spTgt spid="46"/>
                                        </p:tgtEl>
                                      </p:cBhvr>
                                    </p:animEffect>
                                  </p:childTnLst>
                                </p:cTn>
                              </p:par>
                              <p:par>
                                <p:cTn id="102" presetID="14" presetClass="entr" presetSubtype="5" fill="hold" grpId="0" nodeType="withEffect">
                                  <p:stCondLst>
                                    <p:cond delay="0"/>
                                  </p:stCondLst>
                                  <p:childTnLst>
                                    <p:set>
                                      <p:cBhvr>
                                        <p:cTn id="103" dur="1" fill="hold">
                                          <p:stCondLst>
                                            <p:cond delay="0"/>
                                          </p:stCondLst>
                                        </p:cTn>
                                        <p:tgtEl>
                                          <p:spTgt spid="47"/>
                                        </p:tgtEl>
                                        <p:attrNameLst>
                                          <p:attrName>style.visibility</p:attrName>
                                        </p:attrNameLst>
                                      </p:cBhvr>
                                      <p:to>
                                        <p:strVal val="visible"/>
                                      </p:to>
                                    </p:set>
                                    <p:animEffect transition="in" filter="randombar(vertical)">
                                      <p:cBhvr>
                                        <p:cTn id="104" dur="500"/>
                                        <p:tgtEl>
                                          <p:spTgt spid="47"/>
                                        </p:tgtEl>
                                      </p:cBhvr>
                                    </p:animEffect>
                                  </p:childTnLst>
                                </p:cTn>
                              </p:par>
                              <p:par>
                                <p:cTn id="105" presetID="14" presetClass="entr" presetSubtype="5" fill="hold" grpId="0" nodeType="withEffect">
                                  <p:stCondLst>
                                    <p:cond delay="0"/>
                                  </p:stCondLst>
                                  <p:childTnLst>
                                    <p:set>
                                      <p:cBhvr>
                                        <p:cTn id="106" dur="1" fill="hold">
                                          <p:stCondLst>
                                            <p:cond delay="0"/>
                                          </p:stCondLst>
                                        </p:cTn>
                                        <p:tgtEl>
                                          <p:spTgt spid="48"/>
                                        </p:tgtEl>
                                        <p:attrNameLst>
                                          <p:attrName>style.visibility</p:attrName>
                                        </p:attrNameLst>
                                      </p:cBhvr>
                                      <p:to>
                                        <p:strVal val="visible"/>
                                      </p:to>
                                    </p:set>
                                    <p:animEffect transition="in" filter="randombar(vertical)">
                                      <p:cBhvr>
                                        <p:cTn id="107" dur="500"/>
                                        <p:tgtEl>
                                          <p:spTgt spid="48"/>
                                        </p:tgtEl>
                                      </p:cBhvr>
                                    </p:animEffect>
                                  </p:childTnLst>
                                </p:cTn>
                              </p:par>
                              <p:par>
                                <p:cTn id="108" presetID="14" presetClass="entr" presetSubtype="5" fill="hold" grpId="0" nodeType="withEffect">
                                  <p:stCondLst>
                                    <p:cond delay="0"/>
                                  </p:stCondLst>
                                  <p:childTnLst>
                                    <p:set>
                                      <p:cBhvr>
                                        <p:cTn id="109" dur="1" fill="hold">
                                          <p:stCondLst>
                                            <p:cond delay="0"/>
                                          </p:stCondLst>
                                        </p:cTn>
                                        <p:tgtEl>
                                          <p:spTgt spid="49"/>
                                        </p:tgtEl>
                                        <p:attrNameLst>
                                          <p:attrName>style.visibility</p:attrName>
                                        </p:attrNameLst>
                                      </p:cBhvr>
                                      <p:to>
                                        <p:strVal val="visible"/>
                                      </p:to>
                                    </p:set>
                                    <p:animEffect transition="in" filter="randombar(vertical)">
                                      <p:cBhvr>
                                        <p:cTn id="110" dur="500"/>
                                        <p:tgtEl>
                                          <p:spTgt spid="49"/>
                                        </p:tgtEl>
                                      </p:cBhvr>
                                    </p:animEffect>
                                  </p:childTnLst>
                                </p:cTn>
                              </p:par>
                              <p:par>
                                <p:cTn id="111" presetID="14" presetClass="entr" presetSubtype="5" fill="hold" grpId="0" nodeType="withEffect">
                                  <p:stCondLst>
                                    <p:cond delay="0"/>
                                  </p:stCondLst>
                                  <p:childTnLst>
                                    <p:set>
                                      <p:cBhvr>
                                        <p:cTn id="112" dur="1" fill="hold">
                                          <p:stCondLst>
                                            <p:cond delay="0"/>
                                          </p:stCondLst>
                                        </p:cTn>
                                        <p:tgtEl>
                                          <p:spTgt spid="50"/>
                                        </p:tgtEl>
                                        <p:attrNameLst>
                                          <p:attrName>style.visibility</p:attrName>
                                        </p:attrNameLst>
                                      </p:cBhvr>
                                      <p:to>
                                        <p:strVal val="visible"/>
                                      </p:to>
                                    </p:set>
                                    <p:animEffect transition="in" filter="randombar(vertical)">
                                      <p:cBhvr>
                                        <p:cTn id="113" dur="500"/>
                                        <p:tgtEl>
                                          <p:spTgt spid="50"/>
                                        </p:tgtEl>
                                      </p:cBhvr>
                                    </p:animEffect>
                                  </p:childTnLst>
                                </p:cTn>
                              </p:par>
                              <p:par>
                                <p:cTn id="114" presetID="14" presetClass="entr" presetSubtype="5" fill="hold" grpId="0" nodeType="withEffect">
                                  <p:stCondLst>
                                    <p:cond delay="0"/>
                                  </p:stCondLst>
                                  <p:childTnLst>
                                    <p:set>
                                      <p:cBhvr>
                                        <p:cTn id="115" dur="1" fill="hold">
                                          <p:stCondLst>
                                            <p:cond delay="0"/>
                                          </p:stCondLst>
                                        </p:cTn>
                                        <p:tgtEl>
                                          <p:spTgt spid="51"/>
                                        </p:tgtEl>
                                        <p:attrNameLst>
                                          <p:attrName>style.visibility</p:attrName>
                                        </p:attrNameLst>
                                      </p:cBhvr>
                                      <p:to>
                                        <p:strVal val="visible"/>
                                      </p:to>
                                    </p:set>
                                    <p:animEffect transition="in" filter="randombar(vertical)">
                                      <p:cBhvr>
                                        <p:cTn id="116" dur="500"/>
                                        <p:tgtEl>
                                          <p:spTgt spid="51"/>
                                        </p:tgtEl>
                                      </p:cBhvr>
                                    </p:animEffect>
                                  </p:childTnLst>
                                </p:cTn>
                              </p:par>
                              <p:par>
                                <p:cTn id="117" presetID="14" presetClass="entr" presetSubtype="5" fill="hold" grpId="0" nodeType="withEffect">
                                  <p:stCondLst>
                                    <p:cond delay="0"/>
                                  </p:stCondLst>
                                  <p:childTnLst>
                                    <p:set>
                                      <p:cBhvr>
                                        <p:cTn id="118" dur="1" fill="hold">
                                          <p:stCondLst>
                                            <p:cond delay="0"/>
                                          </p:stCondLst>
                                        </p:cTn>
                                        <p:tgtEl>
                                          <p:spTgt spid="52"/>
                                        </p:tgtEl>
                                        <p:attrNameLst>
                                          <p:attrName>style.visibility</p:attrName>
                                        </p:attrNameLst>
                                      </p:cBhvr>
                                      <p:to>
                                        <p:strVal val="visible"/>
                                      </p:to>
                                    </p:set>
                                    <p:animEffect transition="in" filter="randombar(vertical)">
                                      <p:cBhvr>
                                        <p:cTn id="119" dur="500"/>
                                        <p:tgtEl>
                                          <p:spTgt spid="52"/>
                                        </p:tgtEl>
                                      </p:cBhvr>
                                    </p:animEffect>
                                  </p:childTnLst>
                                </p:cTn>
                              </p:par>
                              <p:par>
                                <p:cTn id="120" presetID="14" presetClass="entr" presetSubtype="5" fill="hold" grpId="0" nodeType="withEffect">
                                  <p:stCondLst>
                                    <p:cond delay="0"/>
                                  </p:stCondLst>
                                  <p:childTnLst>
                                    <p:set>
                                      <p:cBhvr>
                                        <p:cTn id="121" dur="1" fill="hold">
                                          <p:stCondLst>
                                            <p:cond delay="0"/>
                                          </p:stCondLst>
                                        </p:cTn>
                                        <p:tgtEl>
                                          <p:spTgt spid="53"/>
                                        </p:tgtEl>
                                        <p:attrNameLst>
                                          <p:attrName>style.visibility</p:attrName>
                                        </p:attrNameLst>
                                      </p:cBhvr>
                                      <p:to>
                                        <p:strVal val="visible"/>
                                      </p:to>
                                    </p:set>
                                    <p:animEffect transition="in" filter="randombar(vertical)">
                                      <p:cBhvr>
                                        <p:cTn id="12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2" grpId="0" animBg="1"/>
      <p:bldP spid="12" grpId="0"/>
      <p:bldP spid="13" grpId="0" animBg="1"/>
      <p:bldP spid="14" grpId="0"/>
      <p:bldP spid="15" grpId="0" animBg="1"/>
      <p:bldP spid="31" grpId="0"/>
      <p:bldP spid="32" grpId="0" animBg="1"/>
      <p:bldP spid="33" grpId="0"/>
      <p:bldP spid="34" grpId="0" animBg="1"/>
      <p:bldP spid="35" grpId="0"/>
      <p:bldP spid="36" grpId="0" animBg="1"/>
      <p:bldP spid="37" grpId="0"/>
      <p:bldP spid="38" grpId="0" animBg="1"/>
      <p:bldP spid="39" grpId="0"/>
      <p:bldP spid="40" grpId="0" animBg="1"/>
      <p:bldP spid="41" grpId="0"/>
      <p:bldP spid="42" grpId="0" animBg="1"/>
      <p:bldP spid="43" grpId="0"/>
      <p:bldP spid="44" grpId="0" animBg="1"/>
      <p:bldP spid="45" grpId="0"/>
      <p:bldP spid="46" grpId="0" animBg="1"/>
      <p:bldP spid="47" grpId="0" animBg="1"/>
      <p:bldP spid="48" grpId="0" animBg="1"/>
      <p:bldP spid="49" grpId="0" animBg="1"/>
      <p:bldP spid="50" grpId="0" animBg="1"/>
      <p:bldP spid="51" grpId="0" animBg="1"/>
      <p:bldP spid="52" grpId="0" animBg="1"/>
      <p:bldP spid="53" grpId="0" animBg="1"/>
      <p:bldP spid="59" grpId="0" animBg="1"/>
      <p:bldP spid="60" grpId="0"/>
      <p:bldP spid="62" grpId="0" animBg="1"/>
      <p:bldP spid="6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i="1" dirty="0"/>
              <a:t>b</a:t>
            </a:r>
            <a:r>
              <a:rPr lang="en-US" dirty="0"/>
              <a:t> – operate on an 8-bit </a:t>
            </a:r>
            <a:r>
              <a:rPr lang="en-US" b="1" i="1" dirty="0"/>
              <a:t>b</a:t>
            </a:r>
            <a:r>
              <a:rPr lang="en-US" dirty="0"/>
              <a:t>yte</a:t>
            </a:r>
          </a:p>
          <a:p>
            <a:endParaRPr lang="en-US" b="1" i="1" dirty="0"/>
          </a:p>
          <a:p>
            <a:r>
              <a:rPr lang="en-US" b="1" i="1" dirty="0"/>
              <a:t>w</a:t>
            </a:r>
            <a:r>
              <a:rPr lang="en-US" dirty="0"/>
              <a:t> – operate on a 16-bit </a:t>
            </a:r>
            <a:r>
              <a:rPr lang="en-US" b="1" i="1" dirty="0"/>
              <a:t>w</a:t>
            </a:r>
            <a:r>
              <a:rPr lang="en-US" dirty="0"/>
              <a:t>ord</a:t>
            </a:r>
          </a:p>
          <a:p>
            <a:pPr lvl="1"/>
            <a:r>
              <a:rPr lang="en-US" dirty="0"/>
              <a:t>Recall that original 8086 had a 16-bit word</a:t>
            </a:r>
          </a:p>
          <a:p>
            <a:endParaRPr lang="en-US" dirty="0"/>
          </a:p>
          <a:p>
            <a:r>
              <a:rPr lang="en-US" b="1" i="1" dirty="0"/>
              <a:t>l</a:t>
            </a:r>
            <a:r>
              <a:rPr lang="en-US" dirty="0"/>
              <a:t> – operate on a 32-bit </a:t>
            </a:r>
            <a:r>
              <a:rPr lang="en-US" b="1" i="1" dirty="0"/>
              <a:t>l</a:t>
            </a:r>
            <a:r>
              <a:rPr lang="en-US" dirty="0"/>
              <a:t>ong word</a:t>
            </a:r>
          </a:p>
          <a:p>
            <a:endParaRPr lang="en-US" b="1" i="1" dirty="0"/>
          </a:p>
          <a:p>
            <a:r>
              <a:rPr lang="en-US" b="1" i="1" dirty="0"/>
              <a:t>q</a:t>
            </a:r>
            <a:r>
              <a:rPr lang="en-US" dirty="0"/>
              <a:t> – operate on a 64-bit </a:t>
            </a:r>
            <a:r>
              <a:rPr lang="en-US" b="1" i="1" dirty="0"/>
              <a:t>q</a:t>
            </a:r>
            <a:r>
              <a:rPr lang="en-US" dirty="0"/>
              <a:t>uad word</a:t>
            </a:r>
            <a:endParaRPr lang="en-US" b="1"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7244937" y="495785"/>
            <a:ext cx="4638377" cy="200980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1+2;</a:t>
            </a:r>
          </a:p>
          <a:p>
            <a:r>
              <a:rPr lang="en-US" dirty="0">
                <a:solidFill>
                  <a:srgbClr val="00FA00"/>
                </a:solidFill>
                <a:latin typeface="Lucida Console" panose="020B0609040504020204" pitchFamily="49" charset="0"/>
              </a:rPr>
              <a:t>    short s = 3+4;</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5+6;</a:t>
            </a:r>
          </a:p>
          <a:p>
            <a:r>
              <a:rPr lang="en-US" dirty="0">
                <a:solidFill>
                  <a:srgbClr val="00FA00"/>
                </a:solidFill>
                <a:latin typeface="Lucida Console" panose="020B0609040504020204" pitchFamily="49" charset="0"/>
              </a:rPr>
              <a:t>    long l = 7+8;</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244937" y="3185560"/>
            <a:ext cx="4638377" cy="305685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movb</a:t>
            </a:r>
            <a:r>
              <a:rPr lang="en-US" dirty="0">
                <a:solidFill>
                  <a:srgbClr val="00FA00"/>
                </a:solidFill>
                <a:latin typeface="Lucida Console" panose="020B0609040504020204" pitchFamily="49" charset="0"/>
              </a:rPr>
              <a:t>    $3, -1(%</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$7, -4(%</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$11, -8(%</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$15, -16(%</a:t>
            </a:r>
            <a:r>
              <a:rPr lang="en-US" dirty="0" err="1">
                <a:solidFill>
                  <a:srgbClr val="00FA00"/>
                </a:solidFill>
                <a:latin typeface="Lucida Console" panose="020B0609040504020204" pitchFamily="49" charset="0"/>
              </a:rPr>
              <a:t>rbp</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TextBox 1">
            <a:extLst>
              <a:ext uri="{FF2B5EF4-FFF2-40B4-BE49-F238E27FC236}">
                <a16:creationId xmlns:a16="http://schemas.microsoft.com/office/drawing/2014/main" id="{06634FB8-6A64-5D45-ABBF-F268F5A6A8A9}"/>
              </a:ext>
            </a:extLst>
          </p:cNvPr>
          <p:cNvSpPr txBox="1"/>
          <p:nvPr/>
        </p:nvSpPr>
        <p:spPr>
          <a:xfrm>
            <a:off x="7744887" y="2821507"/>
            <a:ext cx="2297680" cy="369332"/>
          </a:xfrm>
          <a:prstGeom prst="rect">
            <a:avLst/>
          </a:prstGeom>
          <a:noFill/>
        </p:spPr>
        <p:txBody>
          <a:bodyPr wrap="none" rtlCol="0">
            <a:spAutoFit/>
          </a:bodyPr>
          <a:lstStyle/>
          <a:p>
            <a:r>
              <a:rPr lang="en-US" dirty="0"/>
              <a:t>compiled with </a:t>
            </a:r>
            <a:r>
              <a:rPr lang="en-US" dirty="0" err="1"/>
              <a:t>gcc</a:t>
            </a:r>
            <a:r>
              <a:rPr lang="en-US" dirty="0"/>
              <a:t> -O0</a:t>
            </a:r>
          </a:p>
        </p:txBody>
      </p:sp>
    </p:spTree>
    <p:extLst>
      <p:ext uri="{BB962C8B-B14F-4D97-AF65-F5344CB8AC3E}">
        <p14:creationId xmlns:p14="http://schemas.microsoft.com/office/powerpoint/2010/main" val="1216080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vertic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err="1"/>
              <a:t>gcc</a:t>
            </a:r>
            <a:r>
              <a:rPr lang="en-US" dirty="0"/>
              <a:t> will promote bytes &amp; words to long words if destination is register</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146383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2981956"/>
            <a:ext cx="4638377" cy="3374394"/>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$2,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add_chars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$4, %</a:t>
            </a:r>
            <a:r>
              <a:rPr lang="en-US" dirty="0" err="1">
                <a:solidFill>
                  <a:srgbClr val="00FA00"/>
                </a:solidFill>
                <a:latin typeface="Lucida Console" panose="020B0609040504020204" pitchFamily="49" charset="0"/>
              </a:rPr>
              <a:t>esi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$3, %</a:t>
            </a:r>
            <a:r>
              <a:rPr lang="en-US" dirty="0" err="1">
                <a:solidFill>
                  <a:srgbClr val="00FA00"/>
                </a:solidFill>
                <a:latin typeface="Lucida Console" panose="020B0609040504020204" pitchFamily="49" charset="0"/>
              </a:rPr>
              <a:t>edi</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add_shorts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$0,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addq</a:t>
            </a:r>
            <a:r>
              <a:rPr lang="en-US" dirty="0">
                <a:solidFill>
                  <a:srgbClr val="00FA00"/>
                </a:solidFill>
                <a:latin typeface="Lucida Console" panose="020B0609040504020204" pitchFamily="49" charset="0"/>
              </a:rPr>
              <a:t>    $8,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2A5D547B-060C-344D-8C39-DC4BF1F30FDD}"/>
              </a:ext>
            </a:extLst>
          </p:cNvPr>
          <p:cNvSpPr txBox="1"/>
          <p:nvPr/>
        </p:nvSpPr>
        <p:spPr>
          <a:xfrm>
            <a:off x="7684520" y="2612624"/>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1729004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randombar(vertical)">
                                      <p:cBhvr>
                                        <p:cTn id="10" dur="500"/>
                                        <p:tgtEl>
                                          <p:spTgt spid="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randombar(vertical)">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Operation Suffixes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5857431" cy="4351338"/>
          </a:xfrm>
        </p:spPr>
        <p:txBody>
          <a:bodyPr/>
          <a:lstStyle/>
          <a:p>
            <a:r>
              <a:rPr lang="en-US" dirty="0" err="1"/>
              <a:t>gcc</a:t>
            </a:r>
            <a:r>
              <a:rPr lang="en-US" dirty="0"/>
              <a:t> will promote bytes &amp; words to long words if destination is register</a:t>
            </a:r>
          </a:p>
          <a:p>
            <a:r>
              <a:rPr lang="en-US" dirty="0"/>
              <a:t>If the outcome could be affected,</a:t>
            </a:r>
            <a:br>
              <a:rPr lang="en-US" dirty="0"/>
            </a:br>
            <a:r>
              <a:rPr lang="en-US" dirty="0" err="1"/>
              <a:t>gcc</a:t>
            </a:r>
            <a:r>
              <a:rPr lang="en-US" dirty="0"/>
              <a:t> will handle that </a:t>
            </a:r>
            <a:r>
              <a:rPr lang="en-US" i="1" dirty="0"/>
              <a:t>later</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28</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FF0EA8EC-8FBC-5B46-92DA-3A61E370F9B6}"/>
              </a:ext>
            </a:extLst>
          </p:cNvPr>
          <p:cNvSpPr/>
          <p:nvPr/>
        </p:nvSpPr>
        <p:spPr>
          <a:xfrm>
            <a:off x="973776" y="3761171"/>
            <a:ext cx="4829371" cy="241579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a:t>
            </a:r>
          </a:p>
          <a:p>
            <a:r>
              <a:rPr lang="en-US" dirty="0">
                <a:solidFill>
                  <a:srgbClr val="00FA00"/>
                </a:solidFill>
                <a:latin typeface="Lucida Console" panose="020B0609040504020204" pitchFamily="49" charset="0"/>
              </a:rPr>
              <a:t>    char c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(1, 2);</a:t>
            </a:r>
          </a:p>
          <a:p>
            <a:r>
              <a:rPr lang="en-US" dirty="0">
                <a:solidFill>
                  <a:srgbClr val="00FA00"/>
                </a:solidFill>
                <a:latin typeface="Lucida Console" panose="020B0609040504020204" pitchFamily="49" charset="0"/>
              </a:rPr>
              <a:t>    char d = </a:t>
            </a:r>
            <a:r>
              <a:rPr lang="en-US" dirty="0" err="1">
                <a:solidFill>
                  <a:srgbClr val="00FA00"/>
                </a:solidFill>
                <a:latin typeface="Lucida Console" panose="020B0609040504020204" pitchFamily="49" charset="0"/>
              </a:rPr>
              <a:t>add_chars</a:t>
            </a:r>
            <a:r>
              <a:rPr lang="en-US" dirty="0">
                <a:solidFill>
                  <a:srgbClr val="00FA00"/>
                </a:solidFill>
                <a:latin typeface="Lucida Console" panose="020B0609040504020204" pitchFamily="49" charset="0"/>
              </a:rPr>
              <a:t>(5, 6);</a:t>
            </a:r>
          </a:p>
          <a:p>
            <a:r>
              <a:rPr lang="en-US" dirty="0">
                <a:solidFill>
                  <a:srgbClr val="00FA00"/>
                </a:solidFill>
                <a:latin typeface="Lucida Console" panose="020B0609040504020204" pitchFamily="49" charset="0"/>
              </a:rPr>
              <a:t>    short s = </a:t>
            </a:r>
            <a:r>
              <a:rPr lang="en-US" dirty="0" err="1">
                <a:solidFill>
                  <a:srgbClr val="00FA00"/>
                </a:solidFill>
                <a:latin typeface="Lucida Console" panose="020B0609040504020204" pitchFamily="49" charset="0"/>
              </a:rPr>
              <a:t>add_shorts</a:t>
            </a:r>
            <a:r>
              <a:rPr lang="en-US" dirty="0">
                <a:solidFill>
                  <a:srgbClr val="00FA00"/>
                </a:solidFill>
                <a:latin typeface="Lucida Console" panose="020B0609040504020204" pitchFamily="49" charset="0"/>
              </a:rPr>
              <a:t>(3, 4);</a:t>
            </a:r>
          </a:p>
          <a:p>
            <a:r>
              <a:rPr lang="en-US" dirty="0">
                <a:solidFill>
                  <a:srgbClr val="00FA00"/>
                </a:solidFill>
                <a:latin typeface="Lucida Console" panose="020B0609040504020204" pitchFamily="49" charset="0"/>
              </a:rPr>
              <a:t>    c = c + d;</a:t>
            </a:r>
          </a:p>
          <a:p>
            <a:r>
              <a:rPr lang="en-US" dirty="0">
                <a:solidFill>
                  <a:srgbClr val="00FA00"/>
                </a:solidFill>
                <a:latin typeface="Lucida Console" panose="020B0609040504020204" pitchFamily="49" charset="0"/>
              </a:rPr>
              <a:t>    s = s | c;</a:t>
            </a:r>
          </a:p>
          <a:p>
            <a:r>
              <a:rPr lang="en-US" dirty="0">
                <a:solidFill>
                  <a:srgbClr val="00FA00"/>
                </a:solidFill>
                <a:latin typeface="Lucida Console" panose="020B0609040504020204" pitchFamily="49" charset="0"/>
              </a:rPr>
              <a:t>    return s;</a:t>
            </a:r>
          </a:p>
          <a:p>
            <a:r>
              <a:rPr lang="en-US" dirty="0">
                <a:solidFill>
                  <a:srgbClr val="00FA00"/>
                </a:solidFill>
                <a:latin typeface="Lucida Console" panose="020B0609040504020204" pitchFamily="49" charset="0"/>
              </a:rPr>
              <a:t>}</a:t>
            </a:r>
          </a:p>
        </p:txBody>
      </p:sp>
      <p:sp>
        <p:nvSpPr>
          <p:cNvPr id="9" name="Rounded Rectangle 8">
            <a:extLst>
              <a:ext uri="{FF2B5EF4-FFF2-40B4-BE49-F238E27FC236}">
                <a16:creationId xmlns:a16="http://schemas.microsoft.com/office/drawing/2014/main" id="{D9435309-8537-D94A-B289-7B7B37FA6234}"/>
              </a:ext>
            </a:extLst>
          </p:cNvPr>
          <p:cNvSpPr/>
          <p:nvPr/>
        </p:nvSpPr>
        <p:spPr>
          <a:xfrm>
            <a:off x="7019306" y="1092530"/>
            <a:ext cx="4638377" cy="526382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main:</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pushq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subq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$2,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$1,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$6,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$5,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add_chars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ebp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$4, %</a:t>
            </a:r>
            <a:r>
              <a:rPr lang="en-US" sz="1200" dirty="0" err="1">
                <a:solidFill>
                  <a:srgbClr val="00FA00"/>
                </a:solidFill>
                <a:latin typeface="Lucida Console" panose="020B0609040504020204" pitchFamily="49" charset="0"/>
              </a:rPr>
              <a:t>esi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$3, %</a:t>
            </a:r>
            <a:r>
              <a:rPr lang="en-US" sz="1200" dirty="0" err="1">
                <a:solidFill>
                  <a:srgbClr val="00FA00"/>
                </a:solidFill>
                <a:latin typeface="Lucida Console" panose="020B0609040504020204" pitchFamily="49" charset="0"/>
              </a:rPr>
              <a:t>edi</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call    </a:t>
            </a:r>
            <a:r>
              <a:rPr lang="en-US" sz="1200" dirty="0" err="1">
                <a:solidFill>
                  <a:srgbClr val="00FA00"/>
                </a:solidFill>
                <a:latin typeface="Lucida Console" panose="020B0609040504020204" pitchFamily="49" charset="0"/>
              </a:rPr>
              <a:t>add_shorts</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movl</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eax</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edx</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ebp</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movsbw</a:t>
            </a:r>
            <a:r>
              <a:rPr lang="en-US" dirty="0">
                <a:solidFill>
                  <a:srgbClr val="00FA00"/>
                </a:solidFill>
                <a:latin typeface="Lucida Console" panose="020B0609040504020204" pitchFamily="49" charset="0"/>
              </a:rPr>
              <a:t>  %bl, %ax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orl</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eax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cwtl</a:t>
            </a:r>
            <a:endParaRPr lang="en-US"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addq</a:t>
            </a:r>
            <a:r>
              <a:rPr lang="en-US" sz="1200" dirty="0">
                <a:solidFill>
                  <a:srgbClr val="00FA00"/>
                </a:solidFill>
                <a:latin typeface="Lucida Console" panose="020B0609040504020204" pitchFamily="49" charset="0"/>
              </a:rPr>
              <a:t>    $8, %</a:t>
            </a:r>
            <a:r>
              <a:rPr lang="en-US" sz="1200" dirty="0" err="1">
                <a:solidFill>
                  <a:srgbClr val="00FA00"/>
                </a:solidFill>
                <a:latin typeface="Lucida Console" panose="020B0609040504020204" pitchFamily="49" charset="0"/>
              </a:rPr>
              <a:t>rsp</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rbx</a:t>
            </a:r>
            <a:endParaRPr lang="en-US" sz="1200" dirty="0">
              <a:solidFill>
                <a:srgbClr val="00FA00"/>
              </a:solidFill>
              <a:latin typeface="Lucida Console" panose="020B0609040504020204" pitchFamily="49" charset="0"/>
            </a:endParaRPr>
          </a:p>
          <a:p>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popq</a:t>
            </a:r>
            <a:r>
              <a:rPr lang="en-US" sz="1200" dirty="0">
                <a:solidFill>
                  <a:srgbClr val="00FA00"/>
                </a:solidFill>
                <a:latin typeface="Lucida Console" panose="020B0609040504020204" pitchFamily="49" charset="0"/>
              </a:rPr>
              <a:t>    %</a:t>
            </a:r>
            <a:r>
              <a:rPr lang="en-US" sz="1200" dirty="0" err="1">
                <a:solidFill>
                  <a:srgbClr val="00FA00"/>
                </a:solidFill>
                <a:latin typeface="Lucida Console" panose="020B0609040504020204" pitchFamily="49" charset="0"/>
              </a:rPr>
              <a:t>rbp</a:t>
            </a:r>
            <a:endParaRPr lang="en-US" sz="1200"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2" name="Rounded Rectangular Callout 1">
            <a:extLst>
              <a:ext uri="{FF2B5EF4-FFF2-40B4-BE49-F238E27FC236}">
                <a16:creationId xmlns:a16="http://schemas.microsoft.com/office/drawing/2014/main" id="{0FAF9432-73C5-0C4B-9352-DC0637455044}"/>
              </a:ext>
            </a:extLst>
          </p:cNvPr>
          <p:cNvSpPr/>
          <p:nvPr/>
        </p:nvSpPr>
        <p:spPr>
          <a:xfrm>
            <a:off x="4340395" y="3125523"/>
            <a:ext cx="2355236" cy="1348747"/>
          </a:xfrm>
          <a:prstGeom prst="wedgeRoundRectCallout">
            <a:avLst>
              <a:gd name="adj1" fmla="val -108566"/>
              <a:gd name="adj2" fmla="val 11444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Addition might carry into bit8, but bitwise OR isn’t supposed to be affected by that</a:t>
            </a:r>
          </a:p>
        </p:txBody>
      </p:sp>
      <p:sp>
        <p:nvSpPr>
          <p:cNvPr id="11" name="Rounded Rectangular Callout 10">
            <a:extLst>
              <a:ext uri="{FF2B5EF4-FFF2-40B4-BE49-F238E27FC236}">
                <a16:creationId xmlns:a16="http://schemas.microsoft.com/office/drawing/2014/main" id="{50BF0F1F-9911-3D4B-82C2-92D2162F5E47}"/>
              </a:ext>
            </a:extLst>
          </p:cNvPr>
          <p:cNvSpPr/>
          <p:nvPr/>
        </p:nvSpPr>
        <p:spPr>
          <a:xfrm>
            <a:off x="6095963" y="1646239"/>
            <a:ext cx="2711497" cy="1025710"/>
          </a:xfrm>
          <a:prstGeom prst="wedgeRoundRectCallout">
            <a:avLst>
              <a:gd name="adj1" fmla="val 56838"/>
              <a:gd name="adj2" fmla="val 25744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Copies lower byte from %bl (lower 8 bits of %</a:t>
            </a:r>
            <a:r>
              <a:rPr lang="en-US" dirty="0" err="1">
                <a:solidFill>
                  <a:srgbClr val="FFFF00"/>
                </a:solidFill>
              </a:rPr>
              <a:t>rbx</a:t>
            </a:r>
            <a:r>
              <a:rPr lang="en-US" dirty="0">
                <a:solidFill>
                  <a:srgbClr val="FFFF00"/>
                </a:solidFill>
              </a:rPr>
              <a:t>) and copies it to %ax (lower 16 bits of %</a:t>
            </a:r>
            <a:r>
              <a:rPr lang="en-US" dirty="0" err="1">
                <a:solidFill>
                  <a:srgbClr val="FFFF00"/>
                </a:solidFill>
              </a:rPr>
              <a:t>rax</a:t>
            </a:r>
            <a:r>
              <a:rPr lang="en-US" dirty="0">
                <a:solidFill>
                  <a:srgbClr val="FFFF00"/>
                </a:solidFill>
              </a:rPr>
              <a:t>)</a:t>
            </a:r>
          </a:p>
        </p:txBody>
      </p:sp>
      <p:sp>
        <p:nvSpPr>
          <p:cNvPr id="12" name="Rounded Rectangular Callout 11">
            <a:extLst>
              <a:ext uri="{FF2B5EF4-FFF2-40B4-BE49-F238E27FC236}">
                <a16:creationId xmlns:a16="http://schemas.microsoft.com/office/drawing/2014/main" id="{294FC2ED-93AE-5F40-BA4C-36D91D8BF1A8}"/>
              </a:ext>
            </a:extLst>
          </p:cNvPr>
          <p:cNvSpPr/>
          <p:nvPr/>
        </p:nvSpPr>
        <p:spPr>
          <a:xfrm>
            <a:off x="4188067" y="5291654"/>
            <a:ext cx="2711497" cy="1118161"/>
          </a:xfrm>
          <a:prstGeom prst="wedgeRoundRectCallout">
            <a:avLst>
              <a:gd name="adj1" fmla="val 105528"/>
              <a:gd name="adj2" fmla="val -4125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Sign-extends %ax (lower 16 bits of %</a:t>
            </a:r>
            <a:r>
              <a:rPr lang="en-US" dirty="0" err="1">
                <a:solidFill>
                  <a:srgbClr val="FFFF00"/>
                </a:solidFill>
              </a:rPr>
              <a:t>rax</a:t>
            </a:r>
            <a:r>
              <a:rPr lang="en-US" dirty="0">
                <a:solidFill>
                  <a:srgbClr val="FFFF00"/>
                </a:solidFill>
              </a:rPr>
              <a:t>) into %</a:t>
            </a:r>
            <a:r>
              <a:rPr lang="en-US" dirty="0" err="1">
                <a:solidFill>
                  <a:srgbClr val="FFFF00"/>
                </a:solidFill>
              </a:rPr>
              <a:t>eax</a:t>
            </a:r>
            <a:r>
              <a:rPr lang="en-US" dirty="0">
                <a:solidFill>
                  <a:srgbClr val="FFFF00"/>
                </a:solidFill>
              </a:rPr>
              <a:t> (lower 32 bits of %</a:t>
            </a:r>
            <a:r>
              <a:rPr lang="en-US" dirty="0" err="1">
                <a:solidFill>
                  <a:srgbClr val="FFFF00"/>
                </a:solidFill>
              </a:rPr>
              <a:t>rax</a:t>
            </a:r>
            <a:r>
              <a:rPr lang="en-US" dirty="0">
                <a:solidFill>
                  <a:srgbClr val="FFFF00"/>
                </a:solidFill>
              </a:rPr>
              <a:t>)  </a:t>
            </a:r>
          </a:p>
        </p:txBody>
      </p:sp>
      <p:sp>
        <p:nvSpPr>
          <p:cNvPr id="13" name="Rounded Rectangular Callout 12">
            <a:extLst>
              <a:ext uri="{FF2B5EF4-FFF2-40B4-BE49-F238E27FC236}">
                <a16:creationId xmlns:a16="http://schemas.microsoft.com/office/drawing/2014/main" id="{2E4F7B6B-0D30-E049-B1AB-7C3B91D3AD65}"/>
              </a:ext>
            </a:extLst>
          </p:cNvPr>
          <p:cNvSpPr/>
          <p:nvPr/>
        </p:nvSpPr>
        <p:spPr>
          <a:xfrm>
            <a:off x="9338494" y="5337879"/>
            <a:ext cx="2596665" cy="1071936"/>
          </a:xfrm>
          <a:prstGeom prst="wedgeRoundRectCallout">
            <a:avLst>
              <a:gd name="adj1" fmla="val -60695"/>
              <a:gd name="adj2" fmla="val -4820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Sign-extending virtual register in %</a:t>
            </a:r>
            <a:r>
              <a:rPr lang="en-US" dirty="0" err="1">
                <a:solidFill>
                  <a:srgbClr val="FFFF00"/>
                </a:solidFill>
              </a:rPr>
              <a:t>rax</a:t>
            </a:r>
            <a:r>
              <a:rPr lang="en-US" dirty="0">
                <a:solidFill>
                  <a:srgbClr val="FFFF00"/>
                </a:solidFill>
              </a:rPr>
              <a:t> happens often enough, it has its own 1-byte instruction!</a:t>
            </a:r>
          </a:p>
        </p:txBody>
      </p:sp>
    </p:spTree>
    <p:extLst>
      <p:ext uri="{BB962C8B-B14F-4D97-AF65-F5344CB8AC3E}">
        <p14:creationId xmlns:p14="http://schemas.microsoft.com/office/powerpoint/2010/main" val="351125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vertic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5"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randombar(vertic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5"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randombar(vertical)">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2"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1787501298"/>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movq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movq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
        <p:nvSpPr>
          <p:cNvPr id="11" name="Rounded Rectangle 10">
            <a:extLst>
              <a:ext uri="{FF2B5EF4-FFF2-40B4-BE49-F238E27FC236}">
                <a16:creationId xmlns:a16="http://schemas.microsoft.com/office/drawing/2014/main" id="{98489F9B-B7E0-F749-9744-D202004A2881}"/>
              </a:ext>
            </a:extLst>
          </p:cNvPr>
          <p:cNvSpPr/>
          <p:nvPr/>
        </p:nvSpPr>
        <p:spPr>
          <a:xfrm>
            <a:off x="8717627" y="5559736"/>
            <a:ext cx="3242838" cy="7196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Cannot do memory-to-memory copy in one instruction</a:t>
            </a:r>
          </a:p>
        </p:txBody>
      </p:sp>
    </p:spTree>
    <p:extLst>
      <p:ext uri="{BB962C8B-B14F-4D97-AF65-F5344CB8AC3E}">
        <p14:creationId xmlns:p14="http://schemas.microsoft.com/office/powerpoint/2010/main" val="3542744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From C Code</a:t>
            </a:r>
            <a:br>
              <a:rPr lang="en-US" dirty="0"/>
            </a:br>
            <a:r>
              <a:rPr lang="en-US" dirty="0"/>
              <a:t>to Machine Code</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pPr>
              <a:tabLst>
                <a:tab pos="2741613" algn="l"/>
                <a:tab pos="4568825" algn="l"/>
              </a:tabLst>
            </a:pPr>
            <a:r>
              <a:rPr lang="en-US" dirty="0"/>
              <a:t>Simple	(R</a:t>
            </a:r>
            <a:r>
              <a:rPr lang="en-US" i="1" baseline="-25000" dirty="0"/>
              <a:t>b</a:t>
            </a:r>
            <a:r>
              <a:rPr lang="en-US" dirty="0"/>
              <a:t>)	Mem[Reg[R</a:t>
            </a:r>
            <a:r>
              <a:rPr lang="en-US" i="1" baseline="-25000" dirty="0"/>
              <a:t>b</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memory address</a:t>
            </a:r>
          </a:p>
          <a:p>
            <a:pPr marL="685800" lvl="2">
              <a:tabLst>
                <a:tab pos="2741613" algn="l"/>
                <a:tab pos="4568825" algn="l"/>
              </a:tabLst>
            </a:pPr>
            <a:r>
              <a:rPr lang="en-US" sz="2400" dirty="0"/>
              <a:t>Corresponds to dereferencing a pointer in C</a:t>
            </a:r>
          </a:p>
          <a:p>
            <a:pPr marL="685800" lvl="2">
              <a:tabLst>
                <a:tab pos="2741613" algn="l"/>
                <a:tab pos="4568825" algn="l"/>
              </a:tabLst>
            </a:pPr>
            <a:r>
              <a:rPr lang="en-US" sz="2400" dirty="0">
                <a:latin typeface="Lucida Console" panose="020B0609040504020204" pitchFamily="49" charset="0"/>
              </a:rPr>
              <a:t>long *xyzzy = 42;	</a:t>
            </a:r>
            <a:r>
              <a:rPr lang="en-US" sz="2400" dirty="0" err="1">
                <a:latin typeface="Lucida Console" panose="020B0609040504020204" pitchFamily="49" charset="0"/>
              </a:rPr>
              <a:t>movq</a:t>
            </a:r>
            <a:r>
              <a:rPr lang="en-US" sz="2400" dirty="0">
                <a:latin typeface="Lucida Console" panose="020B0609040504020204" pitchFamily="49" charset="0"/>
              </a:rPr>
              <a:t> 42, (%r13)</a:t>
            </a:r>
          </a:p>
          <a:p>
            <a:pPr>
              <a:tabLst>
                <a:tab pos="2741613" algn="l"/>
                <a:tab pos="4568825" algn="l"/>
              </a:tabLst>
            </a:pPr>
            <a:endParaRPr lang="en-US" dirty="0"/>
          </a:p>
          <a:p>
            <a:pPr>
              <a:tabLst>
                <a:tab pos="2741613" algn="l"/>
                <a:tab pos="4568825" algn="l"/>
              </a:tabLst>
            </a:pPr>
            <a:r>
              <a:rPr lang="en-US" dirty="0"/>
              <a:t>Displacement	</a:t>
            </a:r>
            <a:r>
              <a:rPr lang="en-US" i="1" dirty="0"/>
              <a:t>D</a:t>
            </a:r>
            <a:r>
              <a:rPr lang="en-US" dirty="0"/>
              <a:t>(R</a:t>
            </a:r>
            <a:r>
              <a:rPr lang="en-US" i="1" baseline="-25000" dirty="0"/>
              <a:t>b</a:t>
            </a:r>
            <a:r>
              <a:rPr lang="en-US" dirty="0"/>
              <a:t>)	Mem[Reg[R</a:t>
            </a:r>
            <a:r>
              <a:rPr lang="en-US" i="1" baseline="-25000" dirty="0"/>
              <a:t>b</a:t>
            </a:r>
            <a:r>
              <a:rPr lang="en-US" dirty="0"/>
              <a:t>] + </a:t>
            </a:r>
            <a:r>
              <a:rPr lang="en-US" i="1" dirty="0"/>
              <a:t>D</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i="1" dirty="0"/>
              <a:t>D</a:t>
            </a:r>
            <a:r>
              <a:rPr lang="en-US" sz="2400" dirty="0"/>
              <a:t> is the </a:t>
            </a:r>
            <a:r>
              <a:rPr lang="en-US" sz="2400" i="1" dirty="0"/>
              <a:t>displacement</a:t>
            </a:r>
            <a:r>
              <a:rPr lang="en-US" sz="2400" dirty="0"/>
              <a:t> value</a:t>
            </a:r>
            <a:endParaRPr lang="en-US" sz="2400" i="1" dirty="0"/>
          </a:p>
          <a:p>
            <a:pPr marL="685800" lvl="2">
              <a:tabLst>
                <a:tab pos="2741613" algn="l"/>
                <a:tab pos="4568825" algn="l"/>
              </a:tabLst>
            </a:pPr>
            <a:r>
              <a:rPr lang="en-US" sz="2400" dirty="0"/>
              <a:t>Corresponds to dereferencing a pointer following pointer arithmetic</a:t>
            </a:r>
          </a:p>
          <a:p>
            <a:pPr marL="685800" lvl="2">
              <a:tabLst>
                <a:tab pos="2741613" algn="l"/>
                <a:tab pos="4568825" algn="l"/>
              </a:tabLst>
            </a:pPr>
            <a:r>
              <a:rPr lang="en-US" sz="2400" dirty="0">
                <a:latin typeface="Lucida Console" panose="020B0609040504020204" pitchFamily="49" charset="0"/>
              </a:rPr>
              <a:t>*(xyzzy + 2) = 42;	</a:t>
            </a:r>
            <a:r>
              <a:rPr lang="en-US" sz="2400" dirty="0" err="1">
                <a:latin typeface="Lucida Console" panose="020B0609040504020204" pitchFamily="49" charset="0"/>
              </a:rPr>
              <a:t>movq</a:t>
            </a:r>
            <a:r>
              <a:rPr lang="en-US" sz="2400" dirty="0">
                <a:latin typeface="Lucida Console" panose="020B0609040504020204" pitchFamily="49" charset="0"/>
              </a:rPr>
              <a:t> 42, 16(%r13)</a:t>
            </a:r>
          </a:p>
          <a:p>
            <a:pPr lvl="1">
              <a:tabLst>
                <a:tab pos="2741613" algn="l"/>
                <a:tab pos="45688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3788241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a:tabLst>
                <a:tab pos="2741613" algn="l"/>
                <a:tab pos="4568825" algn="l"/>
              </a:tabLst>
            </a:pPr>
            <a:r>
              <a:rPr lang="en-US" dirty="0"/>
              <a:t>Indexed	(R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a:t>
            </a:r>
          </a:p>
          <a:p>
            <a:pPr marL="685800" lvl="2">
              <a:tabLst>
                <a:tab pos="2741613" algn="l"/>
                <a:tab pos="4568825" algn="l"/>
              </a:tabLst>
            </a:pPr>
            <a:r>
              <a:rPr lang="en-US" sz="2400" dirty="0"/>
              <a:t>Register R</a:t>
            </a:r>
            <a:r>
              <a:rPr lang="en-US" sz="2400" i="1" baseline="-25000" dirty="0"/>
              <a:t>b </a:t>
            </a:r>
            <a:r>
              <a:rPr lang="en-US" sz="2400" dirty="0"/>
              <a:t>specifies start of memory region (</a:t>
            </a:r>
            <a:r>
              <a:rPr lang="en-US" sz="2400" i="1" dirty="0"/>
              <a:t>base address</a:t>
            </a:r>
            <a:r>
              <a:rPr lang="en-US" sz="2400" dirty="0"/>
              <a:t>)</a:t>
            </a:r>
          </a:p>
          <a:p>
            <a:pPr marL="685800" lvl="2">
              <a:tabLst>
                <a:tab pos="2741613" algn="l"/>
                <a:tab pos="4568825" algn="l"/>
              </a:tabLst>
            </a:pPr>
            <a:r>
              <a:rPr lang="en-US" sz="2400" dirty="0"/>
              <a:t>Corresponds to array indexing in C</a:t>
            </a:r>
          </a:p>
          <a:p>
            <a:pPr marL="685800" lvl="2">
              <a:tabLst>
                <a:tab pos="2741613" algn="l"/>
                <a:tab pos="4568825" algn="l"/>
              </a:tabLst>
            </a:pPr>
            <a:r>
              <a:rPr lang="en-US" sz="2400" dirty="0"/>
              <a:t>Register R</a:t>
            </a:r>
            <a:r>
              <a:rPr lang="en-US" sz="2400" i="1" baseline="-25000" dirty="0"/>
              <a:t>i</a:t>
            </a:r>
            <a:r>
              <a:rPr lang="en-US" sz="2400" dirty="0"/>
              <a:t> is the </a:t>
            </a:r>
            <a:r>
              <a:rPr lang="en-US" sz="2400" i="1" dirty="0"/>
              <a:t>index register</a:t>
            </a:r>
            <a:endParaRPr lang="en-US" sz="2400" dirty="0"/>
          </a:p>
          <a:p>
            <a:pPr marL="685800" lvl="2">
              <a:tabLst>
                <a:tab pos="2741613" algn="l"/>
                <a:tab pos="4568825" algn="l"/>
              </a:tabLst>
            </a:pPr>
            <a:r>
              <a:rPr lang="en-US" sz="2400" i="1" dirty="0"/>
              <a:t>S</a:t>
            </a:r>
            <a:r>
              <a:rPr lang="en-US" sz="2400" dirty="0"/>
              <a:t> is the </a:t>
            </a:r>
            <a:r>
              <a:rPr lang="en-US" sz="2400" i="1" dirty="0"/>
              <a:t>scale</a:t>
            </a:r>
            <a:r>
              <a:rPr lang="en-US" sz="2400" dirty="0"/>
              <a:t> – must be 1, 2, 4, or 8</a:t>
            </a:r>
          </a:p>
          <a:p>
            <a:pPr marL="1143000" lvl="3">
              <a:tabLst>
                <a:tab pos="2741613" algn="l"/>
                <a:tab pos="4568825" algn="l"/>
              </a:tabLst>
            </a:pPr>
            <a:r>
              <a:rPr lang="en-US" sz="2200" dirty="0"/>
              <a:t>If absent, </a:t>
            </a:r>
            <a:r>
              <a:rPr lang="en-US" sz="2200" i="1" dirty="0"/>
              <a:t>S</a:t>
            </a:r>
            <a:r>
              <a:rPr lang="en-US" sz="2200" dirty="0"/>
              <a:t> defaults to 1</a:t>
            </a:r>
          </a:p>
          <a:p>
            <a:pPr marL="685800" lvl="2">
              <a:tabLst>
                <a:tab pos="2741613" algn="l"/>
                <a:tab pos="4568825" algn="l"/>
              </a:tabLst>
            </a:pPr>
            <a:r>
              <a:rPr lang="en-US" sz="2400" dirty="0">
                <a:latin typeface="Lucida Console" panose="020B0609040504020204" pitchFamily="49" charset="0"/>
              </a:rPr>
              <a:t>xyzzy[</a:t>
            </a:r>
            <a:r>
              <a:rPr lang="en-US" sz="2400" dirty="0" err="1">
                <a:latin typeface="Lucida Console" panose="020B0609040504020204" pitchFamily="49" charset="0"/>
              </a:rPr>
              <a:t>plugh</a:t>
            </a:r>
            <a:r>
              <a:rPr lang="en-US" sz="2400" dirty="0">
                <a:latin typeface="Lucida Console" panose="020B0609040504020204" pitchFamily="49" charset="0"/>
              </a:rPr>
              <a:t>] = 42;	</a:t>
            </a:r>
            <a:r>
              <a:rPr lang="en-US" sz="2400" dirty="0" err="1">
                <a:latin typeface="Lucida Console" panose="020B0609040504020204" pitchFamily="49" charset="0"/>
              </a:rPr>
              <a:t>movq</a:t>
            </a:r>
            <a:r>
              <a:rPr lang="en-US" sz="2400" dirty="0">
                <a:latin typeface="Lucida Console" panose="020B0609040504020204" pitchFamily="49" charset="0"/>
              </a:rPr>
              <a:t> 42, (%r13, %</a:t>
            </a:r>
            <a:r>
              <a:rPr lang="en-US" sz="2400" dirty="0" err="1">
                <a:latin typeface="Lucida Console" panose="020B0609040504020204" pitchFamily="49" charset="0"/>
              </a:rPr>
              <a:t>rsi</a:t>
            </a:r>
            <a:r>
              <a:rPr lang="en-US" sz="2400" dirty="0">
                <a:latin typeface="Lucida Console" panose="020B0609040504020204" pitchFamily="49" charset="0"/>
              </a:rPr>
              <a:t>, 8)</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91583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dissolve">
                                      <p:cBhvr>
                                        <p:cTn id="22" dur="500"/>
                                        <p:tgtEl>
                                          <p:spTgt spid="4">
                                            <p:txEl>
                                              <p:pRg st="5" end="5"/>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dissolve">
                                      <p:cBhvr>
                                        <p:cTn id="25"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Addressing Modes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200" y="1825625"/>
            <a:ext cx="10977748" cy="4667250"/>
          </a:xfrm>
        </p:spPr>
        <p:txBody>
          <a:bodyPr>
            <a:normAutofit/>
          </a:bodyPr>
          <a:lstStyle/>
          <a:p>
            <a:pPr>
              <a:tabLst>
                <a:tab pos="2741613" algn="l"/>
                <a:tab pos="4568825" algn="l"/>
              </a:tabLst>
            </a:pPr>
            <a:r>
              <a:rPr lang="en-US" dirty="0"/>
              <a:t>General Form	</a:t>
            </a:r>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Mem[Reg[R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r>
              <a:rPr lang="en-US" dirty="0"/>
              <a:t>]</a:t>
            </a:r>
          </a:p>
          <a:p>
            <a:pPr marL="685800" lvl="2">
              <a:tabLst>
                <a:tab pos="2741613" algn="l"/>
                <a:tab pos="4568825" algn="l"/>
              </a:tabLst>
            </a:pPr>
            <a:r>
              <a:rPr lang="en-US" sz="2400" dirty="0"/>
              <a:t>Combines indexed and displacement modes</a:t>
            </a:r>
          </a:p>
          <a:p>
            <a:pPr marL="685800" lvl="2">
              <a:tabLst>
                <a:tab pos="2741613" algn="l"/>
                <a:tab pos="4568825" algn="l"/>
              </a:tabLst>
            </a:pPr>
            <a:r>
              <a:rPr lang="en-US" sz="2400" dirty="0"/>
              <a:t>Particularly useful if array is allocated on stack</a:t>
            </a:r>
            <a:endParaRPr lang="en-US" sz="2200" dirty="0"/>
          </a:p>
          <a:p>
            <a:pPr marL="685800" lvl="2">
              <a:tabLst>
                <a:tab pos="2741613" algn="l"/>
                <a:tab pos="4568825" algn="l"/>
              </a:tabLst>
            </a:pPr>
            <a:r>
              <a:rPr lang="en-US" sz="2400" dirty="0" err="1">
                <a:latin typeface="Lucida Console" panose="020B0609040504020204" pitchFamily="49" charset="0"/>
              </a:rPr>
              <a:t>movq</a:t>
            </a:r>
            <a:r>
              <a:rPr lang="en-US" sz="2400" dirty="0">
                <a:latin typeface="Lucida Console" panose="020B0609040504020204" pitchFamily="49" charset="0"/>
              </a:rPr>
              <a:t> 42, 16(%</a:t>
            </a:r>
            <a:r>
              <a:rPr lang="en-US" sz="2400" dirty="0" err="1">
                <a:latin typeface="Lucida Console" panose="020B0609040504020204" pitchFamily="49" charset="0"/>
              </a:rPr>
              <a:t>rsp</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a:t>
            </a:r>
          </a:p>
          <a:p>
            <a:pPr marL="228600" lvl="1">
              <a:tabLst>
                <a:tab pos="2741613" algn="l"/>
                <a:tab pos="4568825" algn="l"/>
              </a:tabLst>
            </a:pPr>
            <a:endParaRPr lang="en-US" sz="2800" dirty="0"/>
          </a:p>
          <a:p>
            <a:pPr marL="228600" lvl="1">
              <a:tabLst>
                <a:tab pos="2741613" algn="l"/>
                <a:tab pos="4568825" algn="l"/>
              </a:tabLst>
            </a:pPr>
            <a:r>
              <a:rPr lang="en-US" sz="2800" dirty="0"/>
              <a:t>All other forms take default values from general form</a:t>
            </a:r>
          </a:p>
          <a:p>
            <a:pPr marL="685800" lvl="2">
              <a:tabLst>
                <a:tab pos="2741613" algn="l"/>
                <a:tab pos="4568825" algn="l"/>
              </a:tabLst>
            </a:pPr>
            <a:r>
              <a:rPr lang="en-US" sz="2400" dirty="0"/>
              <a:t>Default </a:t>
            </a:r>
            <a:r>
              <a:rPr lang="en-US" sz="2400" i="1" dirty="0"/>
              <a:t>D</a:t>
            </a:r>
            <a:r>
              <a:rPr lang="en-US" sz="2400" dirty="0"/>
              <a:t> = 0</a:t>
            </a:r>
          </a:p>
          <a:p>
            <a:pPr marL="685800" lvl="2">
              <a:tabLst>
                <a:tab pos="2741613" algn="l"/>
                <a:tab pos="4568825" algn="l"/>
              </a:tabLst>
            </a:pPr>
            <a:r>
              <a:rPr lang="en-US" sz="2400" dirty="0"/>
              <a:t>Default Reg[R</a:t>
            </a:r>
            <a:r>
              <a:rPr lang="en-US" sz="2400" i="1" baseline="-25000" dirty="0"/>
              <a:t>b</a:t>
            </a:r>
            <a:r>
              <a:rPr lang="en-US" sz="2400" dirty="0"/>
              <a:t>] = 0</a:t>
            </a:r>
          </a:p>
          <a:p>
            <a:pPr marL="685800" lvl="2">
              <a:tabLst>
                <a:tab pos="2741613" algn="l"/>
                <a:tab pos="4568825" algn="l"/>
              </a:tabLst>
            </a:pPr>
            <a:r>
              <a:rPr lang="en-US" sz="2400" dirty="0"/>
              <a:t>Default Reg[R</a:t>
            </a:r>
            <a:r>
              <a:rPr lang="en-US" sz="2400" i="1" baseline="-25000" dirty="0"/>
              <a:t>i</a:t>
            </a:r>
            <a:r>
              <a:rPr lang="en-US" sz="2400" dirty="0"/>
              <a:t>] = 0</a:t>
            </a:r>
          </a:p>
          <a:p>
            <a:pPr marL="685800" lvl="2">
              <a:tabLst>
                <a:tab pos="2741613" algn="l"/>
                <a:tab pos="4568825" algn="l"/>
              </a:tabLst>
            </a:pPr>
            <a:r>
              <a:rPr lang="en-US" sz="2400" dirty="0"/>
              <a:t>Default </a:t>
            </a:r>
            <a:r>
              <a:rPr lang="en-US" sz="2400" i="1" dirty="0"/>
              <a:t>S</a:t>
            </a:r>
            <a:r>
              <a:rPr lang="en-US" sz="2400" dirty="0"/>
              <a:t> = 1</a:t>
            </a:r>
          </a:p>
          <a:p>
            <a:pPr marL="228600" lvl="1">
              <a:tabLst>
                <a:tab pos="2741613" algn="l"/>
                <a:tab pos="4568825" algn="l"/>
              </a:tabLst>
            </a:pPr>
            <a:r>
              <a:rPr lang="en-US" sz="2800" i="1" dirty="0"/>
              <a:t>D</a:t>
            </a:r>
            <a:r>
              <a:rPr lang="en-US" sz="2800" dirty="0"/>
              <a:t>(, R</a:t>
            </a:r>
            <a:r>
              <a:rPr lang="en-US" sz="2800" i="1" baseline="-25000" dirty="0"/>
              <a:t>i</a:t>
            </a:r>
            <a:r>
              <a:rPr lang="en-US" sz="2800" dirty="0"/>
              <a:t>, </a:t>
            </a:r>
            <a:r>
              <a:rPr lang="en-US" sz="2800" i="1" dirty="0"/>
              <a:t>S</a:t>
            </a:r>
            <a:r>
              <a:rPr lang="en-US" sz="2800" dirty="0"/>
              <a:t>) indexes array with known, fixed base address (</a:t>
            </a:r>
            <a:r>
              <a:rPr lang="en-US" sz="2800" i="1" dirty="0"/>
              <a:t>e.g.</a:t>
            </a:r>
            <a:r>
              <a:rPr lang="en-US" sz="2800" dirty="0"/>
              <a:t>, global array)</a:t>
            </a:r>
            <a:endParaRPr lang="en-US" sz="2800" i="1" dirty="0"/>
          </a:p>
          <a:p>
            <a:pPr marL="685800" lvl="2">
              <a:tabLst>
                <a:tab pos="2741613" algn="l"/>
                <a:tab pos="4568825" algn="l"/>
              </a:tabLst>
            </a:pPr>
            <a:endParaRPr lang="en-US" sz="24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29A202C6-FDAA-7B46-9D14-5562964D95D9}"/>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1258312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dissolve">
                                      <p:cBhvr>
                                        <p:cTn id="21" dur="500"/>
                                        <p:tgtEl>
                                          <p:spTgt spid="4">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dissolve">
                                      <p:cBhvr>
                                        <p:cTn id="24" dur="500"/>
                                        <p:tgtEl>
                                          <p:spTgt spid="4">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dissolve">
                                      <p:cBhvr>
                                        <p:cTn id="27" dur="500"/>
                                        <p:tgtEl>
                                          <p:spTgt spid="4">
                                            <p:txEl>
                                              <p:pRg st="7" end="7"/>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8" end="8"/>
                                            </p:txEl>
                                          </p:spTgt>
                                        </p:tgtEl>
                                        <p:attrNameLst>
                                          <p:attrName>style.visibility</p:attrName>
                                        </p:attrNameLst>
                                      </p:cBhvr>
                                      <p:to>
                                        <p:strVal val="visible"/>
                                      </p:to>
                                    </p:set>
                                    <p:animEffect transition="in" filter="dissolve">
                                      <p:cBhvr>
                                        <p:cTn id="30" dur="500"/>
                                        <p:tgtEl>
                                          <p:spTgt spid="4">
                                            <p:txEl>
                                              <p:pRg st="8" end="8"/>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dissolve">
                                      <p:cBhvr>
                                        <p:cTn id="33" dur="500"/>
                                        <p:tgtEl>
                                          <p:spTgt spid="4">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4">
                                            <p:txEl>
                                              <p:pRg st="10" end="10"/>
                                            </p:txEl>
                                          </p:spTgt>
                                        </p:tgtEl>
                                        <p:attrNameLst>
                                          <p:attrName>style.visibility</p:attrName>
                                        </p:attrNameLst>
                                      </p:cBhvr>
                                      <p:to>
                                        <p:strVal val="visible"/>
                                      </p:to>
                                    </p:set>
                                    <p:animEffect transition="in" filter="dissolve">
                                      <p:cBhvr>
                                        <p:cTn id="38"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reg_to_reg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reg_to_reg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imm_to_reg</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int </a:t>
            </a:r>
            <a:r>
              <a:rPr lang="en-US" sz="2400" dirty="0" err="1">
                <a:latin typeface="Lucida Console" panose="020B0609040504020204" pitchFamily="49" charset="0"/>
              </a:rPr>
              <a:t>i</a:t>
            </a:r>
            <a:r>
              <a:rPr lang="en-US" sz="2400" dirty="0">
                <a:latin typeface="Lucida Console" panose="020B0609040504020204" pitchFamily="49" charset="0"/>
              </a:rPr>
              <a:t>=3;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imm_to_reg</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$3,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254967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mem_to_reg</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mem_to_reg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reg_to_mem</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a:t>
            </a:r>
            <a:r>
              <a:rPr lang="en-US" sz="2400" dirty="0" err="1">
                <a:latin typeface="Lucida Console" panose="020B0609040504020204" pitchFamily="49" charset="0"/>
              </a:rPr>
              <a:t>i</a:t>
            </a:r>
            <a:r>
              <a:rPr lang="en-US" sz="2400" dirty="0">
                <a:latin typeface="Lucida Console" panose="020B0609040504020204" pitchFamily="49" charset="0"/>
              </a:rPr>
              <a:t> = 3;</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reg_to_mem</a:t>
            </a:r>
            <a:r>
              <a:rPr lang="en-US" sz="2400" dirty="0">
                <a:latin typeface="Lucida Console" panose="020B0609040504020204" pitchFamily="49" charset="0"/>
              </a:rPr>
              <a:t>() {</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$3,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02680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Operands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sz="half"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mem_to_mem</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a:t>
            </a:r>
            <a:br>
              <a:rPr lang="en-US" sz="2400" dirty="0">
                <a:latin typeface="Lucida Console" panose="020B0609040504020204" pitchFamily="49" charset="0"/>
              </a:rPr>
            </a:br>
            <a:r>
              <a:rPr lang="en-US" sz="2400" dirty="0">
                <a:latin typeface="Lucida Console" panose="020B0609040504020204" pitchFamily="49" charset="0"/>
              </a:rPr>
              <a:t>    long *j;</a:t>
            </a:r>
            <a:br>
              <a:rPr lang="en-US" sz="2400" dirty="0">
                <a:latin typeface="Lucida Console" panose="020B0609040504020204" pitchFamily="49" charset="0"/>
              </a:rPr>
            </a:br>
            <a:r>
              <a:rPr lang="en-US" sz="2400" dirty="0">
                <a:latin typeface="Lucida Console" panose="020B0609040504020204" pitchFamily="49" charset="0"/>
              </a:rPr>
              <a:t>    *j = *</a:t>
            </a:r>
            <a:r>
              <a:rPr lang="en-US" sz="2400" dirty="0" err="1">
                <a:latin typeface="Lucida Console" panose="020B0609040504020204" pitchFamily="49" charset="0"/>
              </a:rPr>
              <a:t>i</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    return 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p:txBody>
      </p:sp>
      <p:sp>
        <p:nvSpPr>
          <p:cNvPr id="8" name="Content Placeholder 7">
            <a:extLst>
              <a:ext uri="{FF2B5EF4-FFF2-40B4-BE49-F238E27FC236}">
                <a16:creationId xmlns:a16="http://schemas.microsoft.com/office/drawing/2014/main" id="{3A5350B9-DEEC-4C47-B826-DE1C67E558AA}"/>
              </a:ext>
            </a:extLst>
          </p:cNvPr>
          <p:cNvSpPr>
            <a:spLocks noGrp="1"/>
          </p:cNvSpPr>
          <p:nvPr>
            <p:ph sz="half" idx="2"/>
          </p:nvPr>
        </p:nvSpPr>
        <p:spPr/>
        <p:txBody>
          <a:bodyPr>
            <a:normAutofit/>
          </a:bodyPr>
          <a:lstStyle/>
          <a:p>
            <a:pPr marL="0" indent="0">
              <a:buNone/>
            </a:pPr>
            <a:r>
              <a:rPr lang="en-US" sz="2400" dirty="0" err="1">
                <a:latin typeface="Lucida Console" panose="020B0609040504020204" pitchFamily="49" charset="0"/>
              </a:rPr>
              <a:t>mem_to_reg</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$0, %</a:t>
            </a:r>
            <a:r>
              <a:rPr lang="en-US" sz="2400" dirty="0" err="1">
                <a:latin typeface="Lucida Console" panose="020B0609040504020204" pitchFamily="49" charset="0"/>
              </a:rPr>
              <a:t>eax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59563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struct foo {long </a:t>
            </a:r>
            <a:r>
              <a:rPr lang="en-US" sz="2400" dirty="0" err="1">
                <a:latin typeface="Lucida Console" panose="020B0609040504020204" pitchFamily="49" charset="0"/>
              </a:rPr>
              <a:t>i</a:t>
            </a:r>
            <a:r>
              <a:rPr lang="en-US" sz="2400" dirty="0">
                <a:latin typeface="Lucida Console" panose="020B0609040504020204" pitchFamily="49" charset="0"/>
              </a:rPr>
              <a:t>; long j;};</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displacement_mode</a:t>
            </a:r>
            <a:r>
              <a:rPr lang="en-US" sz="2400" dirty="0">
                <a:latin typeface="Lucida Console" panose="020B0609040504020204" pitchFamily="49" charset="0"/>
              </a:rPr>
              <a:t>(struct foo *bar) {</a:t>
            </a:r>
            <a:br>
              <a:rPr lang="en-US" sz="2400" dirty="0">
                <a:latin typeface="Lucida Console" panose="020B0609040504020204" pitchFamily="49" charset="0"/>
              </a:rPr>
            </a:br>
            <a:r>
              <a:rPr lang="en-US" sz="2400" dirty="0">
                <a:latin typeface="Lucida Console" panose="020B0609040504020204" pitchFamily="49" charset="0"/>
              </a:rPr>
              <a:t>    return bar-&gt;j;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displacement_mode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8(%</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4127665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indexed_mode</a:t>
            </a:r>
            <a:r>
              <a:rPr lang="en-US" sz="2400" dirty="0">
                <a:latin typeface="Lucida Console" panose="020B0609040504020204" pitchFamily="49" charset="0"/>
              </a:rPr>
              <a:t>(long *</a:t>
            </a:r>
            <a:r>
              <a:rPr lang="en-US" sz="2400" dirty="0" err="1">
                <a:latin typeface="Lucida Console" panose="020B0609040504020204" pitchFamily="49" charset="0"/>
              </a:rPr>
              <a:t>i</a:t>
            </a:r>
            <a:r>
              <a:rPr lang="en-US" sz="2400" dirty="0">
                <a:latin typeface="Lucida Console" panose="020B0609040504020204" pitchFamily="49" charset="0"/>
              </a:rPr>
              <a:t>, 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indexed_mode</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988371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array_on_stack</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long </a:t>
            </a:r>
            <a:r>
              <a:rPr lang="en-US" sz="2400" dirty="0" err="1">
                <a:latin typeface="Lucida Console" panose="020B0609040504020204" pitchFamily="49" charset="0"/>
              </a:rPr>
              <a:t>i</a:t>
            </a:r>
            <a:r>
              <a:rPr lang="en-US" sz="2400" dirty="0">
                <a:latin typeface="Lucida Console" panose="020B0609040504020204" pitchFamily="49" charset="0"/>
              </a:rPr>
              <a:t>[16];     // this won't end well</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i</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array_on_stack</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subq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-120(%rsp,%rdi,8),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addq</a:t>
            </a:r>
            <a:r>
              <a:rPr lang="en-US" sz="2400" dirty="0">
                <a:latin typeface="Lucida Console" panose="020B0609040504020204" pitchFamily="49" charset="0"/>
              </a:rPr>
              <a:t>    $8, %</a:t>
            </a:r>
            <a:r>
              <a:rPr lang="en-US" sz="2400" dirty="0" err="1">
                <a:latin typeface="Lucida Console" panose="020B0609040504020204" pitchFamily="49" charset="0"/>
              </a:rPr>
              <a:t>rsp</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8529337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Review of Addressing Modes</a:t>
            </a:r>
          </a:p>
        </p:txBody>
      </p:sp>
      <p:sp>
        <p:nvSpPr>
          <p:cNvPr id="2" name="Content Placeholder 1">
            <a:extLst>
              <a:ext uri="{FF2B5EF4-FFF2-40B4-BE49-F238E27FC236}">
                <a16:creationId xmlns:a16="http://schemas.microsoft.com/office/drawing/2014/main" id="{63606C58-A8A2-4A4B-9842-8B9A1FBB6AFB}"/>
              </a:ext>
            </a:extLst>
          </p:cNvPr>
          <p:cNvSpPr>
            <a:spLocks noGrp="1"/>
          </p:cNvSpPr>
          <p:nvPr>
            <p:ph idx="1"/>
          </p:nvPr>
        </p:nvSpPr>
        <p:spPr/>
        <p:txBody>
          <a:bodyPr>
            <a:normAutofit/>
          </a:bodyPr>
          <a:lstStyle/>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global_array</a:t>
            </a:r>
            <a:r>
              <a:rPr lang="en-US" sz="2400" dirty="0">
                <a:latin typeface="Lucida Console" panose="020B0609040504020204" pitchFamily="49" charset="0"/>
              </a:rPr>
              <a:t>[16];</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long </a:t>
            </a:r>
            <a:r>
              <a:rPr lang="en-US" sz="2400" dirty="0" err="1">
                <a:latin typeface="Lucida Console" panose="020B0609040504020204" pitchFamily="49" charset="0"/>
              </a:rPr>
              <a:t>access_global_array</a:t>
            </a:r>
            <a:r>
              <a:rPr lang="en-US" sz="2400" dirty="0">
                <a:latin typeface="Lucida Console" panose="020B0609040504020204" pitchFamily="49" charset="0"/>
              </a:rPr>
              <a:t>(long j)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global_array</a:t>
            </a:r>
            <a:r>
              <a:rPr lang="en-US" sz="2400" dirty="0">
                <a:latin typeface="Lucida Console" panose="020B0609040504020204" pitchFamily="49" charset="0"/>
              </a:rPr>
              <a:t>[j];</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err="1">
                <a:latin typeface="Lucida Console" panose="020B0609040504020204" pitchFamily="49" charset="0"/>
              </a:rPr>
              <a:t>access_global_array</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global_array</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8),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4" name="Rounded Rectangular Callout 3">
            <a:extLst>
              <a:ext uri="{FF2B5EF4-FFF2-40B4-BE49-F238E27FC236}">
                <a16:creationId xmlns:a16="http://schemas.microsoft.com/office/drawing/2014/main" id="{230905BB-D84C-0843-BD9D-44C51B9E6CE8}"/>
              </a:ext>
            </a:extLst>
          </p:cNvPr>
          <p:cNvSpPr/>
          <p:nvPr/>
        </p:nvSpPr>
        <p:spPr>
          <a:xfrm>
            <a:off x="8449518" y="1145623"/>
            <a:ext cx="2048719" cy="1180618"/>
          </a:xfrm>
          <a:prstGeom prst="wedgeRoundRectCallout">
            <a:avLst>
              <a:gd name="adj1" fmla="val -238347"/>
              <a:gd name="adj2" fmla="val 263480"/>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Actual address won’t be known until after linking</a:t>
            </a:r>
          </a:p>
        </p:txBody>
      </p:sp>
      <p:sp>
        <p:nvSpPr>
          <p:cNvPr id="8" name="Rectangle 7">
            <a:extLst>
              <a:ext uri="{FF2B5EF4-FFF2-40B4-BE49-F238E27FC236}">
                <a16:creationId xmlns:a16="http://schemas.microsoft.com/office/drawing/2014/main" id="{349879D8-1BA5-0049-A497-ED6872106F9C}"/>
              </a:ext>
            </a:extLst>
          </p:cNvPr>
          <p:cNvSpPr/>
          <p:nvPr/>
        </p:nvSpPr>
        <p:spPr>
          <a:xfrm>
            <a:off x="5648446" y="3401129"/>
            <a:ext cx="6406587" cy="1325562"/>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dirty="0" err="1">
                <a:solidFill>
                  <a:srgbClr val="00FA00"/>
                </a:solidFill>
                <a:latin typeface="Lucida Console" panose="020B0609040504020204" pitchFamily="49" charset="0"/>
              </a:rPr>
              <a:t>access_global_array</a:t>
            </a:r>
            <a:r>
              <a:rPr lang="en-US" sz="2400" dirty="0">
                <a:solidFill>
                  <a:srgbClr val="00FA00"/>
                </a:solidFill>
                <a:latin typeface="Lucida Console" panose="020B0609040504020204" pitchFamily="49" charset="0"/>
              </a:rPr>
              <a:t>:</a:t>
            </a:r>
          </a:p>
          <a:p>
            <a:r>
              <a:rPr lang="en-US" sz="2400" dirty="0">
                <a:solidFill>
                  <a:srgbClr val="00FA00"/>
                </a:solidFill>
                <a:latin typeface="Lucida Console" panose="020B0609040504020204" pitchFamily="49" charset="0"/>
              </a:rPr>
              <a:t>    mov 0x404060(, %</a:t>
            </a:r>
            <a:r>
              <a:rPr lang="en-US" sz="2400" dirty="0" err="1">
                <a:solidFill>
                  <a:srgbClr val="00FA00"/>
                </a:solidFill>
                <a:latin typeface="Lucida Console" panose="020B0609040504020204" pitchFamily="49" charset="0"/>
              </a:rPr>
              <a:t>rdi</a:t>
            </a:r>
            <a:r>
              <a:rPr lang="en-US" sz="2400" dirty="0">
                <a:solidFill>
                  <a:srgbClr val="00FA00"/>
                </a:solidFill>
                <a:latin typeface="Lucida Console" panose="020B0609040504020204" pitchFamily="49" charset="0"/>
              </a:rPr>
              <a:t>, 8), %</a:t>
            </a:r>
            <a:r>
              <a:rPr lang="en-US" sz="2400" dirty="0" err="1">
                <a:solidFill>
                  <a:srgbClr val="00FA00"/>
                </a:solidFill>
                <a:latin typeface="Lucida Console" panose="020B0609040504020204" pitchFamily="49" charset="0"/>
              </a:rPr>
              <a:t>rax</a:t>
            </a:r>
            <a:endParaRPr lang="en-US" sz="2400" dirty="0">
              <a:solidFill>
                <a:srgbClr val="00FA00"/>
              </a:solidFill>
              <a:latin typeface="Lucida Console" panose="020B0609040504020204" pitchFamily="49" charset="0"/>
            </a:endParaRPr>
          </a:p>
          <a:p>
            <a:r>
              <a:rPr lang="en-US" sz="2400" dirty="0">
                <a:solidFill>
                  <a:srgbClr val="00FA00"/>
                </a:solidFill>
                <a:latin typeface="Lucida Console" panose="020B0609040504020204" pitchFamily="49" charset="0"/>
              </a:rPr>
              <a:t>    ret</a:t>
            </a:r>
          </a:p>
        </p:txBody>
      </p:sp>
    </p:spTree>
    <p:extLst>
      <p:ext uri="{BB962C8B-B14F-4D97-AF65-F5344CB8AC3E}">
        <p14:creationId xmlns:p14="http://schemas.microsoft.com/office/powerpoint/2010/main" val="3786243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E7262-EA5A-CC44-B39E-9379FB24B2B9}"/>
              </a:ext>
            </a:extLst>
          </p:cNvPr>
          <p:cNvSpPr>
            <a:spLocks noGrp="1"/>
          </p:cNvSpPr>
          <p:nvPr>
            <p:ph type="title"/>
          </p:nvPr>
        </p:nvSpPr>
        <p:spPr/>
        <p:txBody>
          <a:bodyPr/>
          <a:lstStyle/>
          <a:p>
            <a:r>
              <a:rPr lang="en-US" dirty="0"/>
              <a:t>From C Code to Executable</a:t>
            </a:r>
          </a:p>
        </p:txBody>
      </p:sp>
      <p:sp>
        <p:nvSpPr>
          <p:cNvPr id="8" name="Content Placeholder 7">
            <a:extLst>
              <a:ext uri="{FF2B5EF4-FFF2-40B4-BE49-F238E27FC236}">
                <a16:creationId xmlns:a16="http://schemas.microsoft.com/office/drawing/2014/main" id="{0DB56FD0-486C-2C4F-8EE1-1BFD8F51E364}"/>
              </a:ext>
            </a:extLst>
          </p:cNvPr>
          <p:cNvSpPr>
            <a:spLocks noGrp="1"/>
          </p:cNvSpPr>
          <p:nvPr>
            <p:ph sz="half" idx="1"/>
          </p:nvPr>
        </p:nvSpPr>
        <p:spPr>
          <a:xfrm>
            <a:off x="838199" y="1825625"/>
            <a:ext cx="5621215" cy="4667250"/>
          </a:xfrm>
        </p:spPr>
        <p:txBody>
          <a:bodyPr/>
          <a:lstStyle/>
          <a:p>
            <a:r>
              <a:rPr lang="en-US" dirty="0"/>
              <a:t>“Compiling” a program involves many steps</a:t>
            </a:r>
          </a:p>
          <a:p>
            <a:pPr lvl="1"/>
            <a:r>
              <a:rPr lang="en-US" dirty="0" err="1"/>
              <a:t>gcc</a:t>
            </a:r>
            <a:r>
              <a:rPr lang="en-US" dirty="0"/>
              <a:t> -o foo </a:t>
            </a:r>
            <a:r>
              <a:rPr lang="en-US" dirty="0" err="1"/>
              <a:t>bar.c</a:t>
            </a:r>
            <a:r>
              <a:rPr lang="en-US" dirty="0"/>
              <a:t> </a:t>
            </a:r>
            <a:r>
              <a:rPr lang="en-US" dirty="0" err="1"/>
              <a:t>baz.c</a:t>
            </a:r>
            <a:endParaRPr lang="en-US" dirty="0"/>
          </a:p>
          <a:p>
            <a:endParaRPr lang="en-US" dirty="0"/>
          </a:p>
          <a:p>
            <a:r>
              <a:rPr lang="en-US" dirty="0"/>
              <a:t>Compiler: generates assembly code</a:t>
            </a:r>
          </a:p>
          <a:p>
            <a:pPr lvl="1"/>
            <a:r>
              <a:rPr lang="en-US" dirty="0" err="1"/>
              <a:t>gcc</a:t>
            </a:r>
            <a:r>
              <a:rPr lang="en-US" dirty="0"/>
              <a:t> -S</a:t>
            </a:r>
          </a:p>
          <a:p>
            <a:r>
              <a:rPr lang="en-US" dirty="0"/>
              <a:t>Assembler: generates object code</a:t>
            </a:r>
          </a:p>
          <a:p>
            <a:pPr lvl="1"/>
            <a:r>
              <a:rPr lang="en-US" dirty="0" err="1"/>
              <a:t>gcc</a:t>
            </a:r>
            <a:r>
              <a:rPr lang="en-US" dirty="0"/>
              <a:t> -c	</a:t>
            </a:r>
            <a:r>
              <a:rPr lang="en-US" i="1" dirty="0"/>
              <a:t>or	</a:t>
            </a:r>
            <a:r>
              <a:rPr lang="en-US" dirty="0"/>
              <a:t>as</a:t>
            </a:r>
          </a:p>
          <a:p>
            <a:r>
              <a:rPr lang="en-US" dirty="0"/>
              <a:t>Linker: creates executable</a:t>
            </a:r>
          </a:p>
          <a:p>
            <a:pPr lvl="1"/>
            <a:r>
              <a:rPr lang="en-US" dirty="0" err="1"/>
              <a:t>gcc</a:t>
            </a:r>
            <a:r>
              <a:rPr lang="en-US" dirty="0"/>
              <a:t>	</a:t>
            </a:r>
            <a:r>
              <a:rPr lang="en-US" i="1" dirty="0"/>
              <a:t>or</a:t>
            </a:r>
            <a:r>
              <a:rPr lang="en-US" dirty="0"/>
              <a:t>	</a:t>
            </a:r>
            <a:r>
              <a:rPr lang="en-US" dirty="0" err="1"/>
              <a:t>ld</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BCC3314F-892D-7144-B8C5-4F692627764F}"/>
              </a:ext>
            </a:extLst>
          </p:cNvPr>
          <p:cNvSpPr/>
          <p:nvPr/>
        </p:nvSpPr>
        <p:spPr>
          <a:xfrm>
            <a:off x="7942385" y="1922585"/>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C code (</a:t>
            </a:r>
            <a:r>
              <a:rPr lang="en-US" sz="2400" dirty="0" err="1">
                <a:solidFill>
                  <a:srgbClr val="FFFF00"/>
                </a:solidFill>
              </a:rPr>
              <a:t>bar.c</a:t>
            </a:r>
            <a:r>
              <a:rPr lang="en-US" sz="2400" dirty="0">
                <a:solidFill>
                  <a:srgbClr val="FFFF00"/>
                </a:solidFill>
              </a:rPr>
              <a:t>, </a:t>
            </a:r>
            <a:r>
              <a:rPr lang="en-US" sz="2400" dirty="0" err="1">
                <a:solidFill>
                  <a:srgbClr val="FFFF00"/>
                </a:solidFill>
              </a:rPr>
              <a:t>baz.c</a:t>
            </a:r>
            <a:r>
              <a:rPr lang="en-US" sz="2400" dirty="0">
                <a:solidFill>
                  <a:srgbClr val="FFFF00"/>
                </a:solidFill>
              </a:rPr>
              <a:t>)</a:t>
            </a:r>
          </a:p>
        </p:txBody>
      </p:sp>
      <p:sp>
        <p:nvSpPr>
          <p:cNvPr id="11" name="Rounded Rectangle 10">
            <a:extLst>
              <a:ext uri="{FF2B5EF4-FFF2-40B4-BE49-F238E27FC236}">
                <a16:creationId xmlns:a16="http://schemas.microsoft.com/office/drawing/2014/main" id="{A03F57CA-9433-0848-A824-5858CF4FAD12}"/>
              </a:ext>
            </a:extLst>
          </p:cNvPr>
          <p:cNvSpPr/>
          <p:nvPr/>
        </p:nvSpPr>
        <p:spPr>
          <a:xfrm>
            <a:off x="7942385" y="3072241"/>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ASM code (</a:t>
            </a:r>
            <a:r>
              <a:rPr lang="en-US" sz="2400" dirty="0" err="1">
                <a:solidFill>
                  <a:srgbClr val="FFFF00"/>
                </a:solidFill>
              </a:rPr>
              <a:t>bar.s</a:t>
            </a:r>
            <a:r>
              <a:rPr lang="en-US" sz="2400" dirty="0">
                <a:solidFill>
                  <a:srgbClr val="FFFF00"/>
                </a:solidFill>
              </a:rPr>
              <a:t>, </a:t>
            </a:r>
            <a:r>
              <a:rPr lang="en-US" sz="2400" dirty="0" err="1">
                <a:solidFill>
                  <a:srgbClr val="FFFF00"/>
                </a:solidFill>
              </a:rPr>
              <a:t>baz.s</a:t>
            </a:r>
            <a:r>
              <a:rPr lang="en-US" sz="2400" dirty="0">
                <a:solidFill>
                  <a:srgbClr val="FFFF00"/>
                </a:solidFill>
              </a:rPr>
              <a:t>)</a:t>
            </a:r>
          </a:p>
        </p:txBody>
      </p:sp>
      <p:sp>
        <p:nvSpPr>
          <p:cNvPr id="12" name="Rounded Rectangle 11">
            <a:extLst>
              <a:ext uri="{FF2B5EF4-FFF2-40B4-BE49-F238E27FC236}">
                <a16:creationId xmlns:a16="http://schemas.microsoft.com/office/drawing/2014/main" id="{2F109E96-1A86-D545-BBCB-5BE4AC3515CB}"/>
              </a:ext>
            </a:extLst>
          </p:cNvPr>
          <p:cNvSpPr/>
          <p:nvPr/>
        </p:nvSpPr>
        <p:spPr>
          <a:xfrm>
            <a:off x="7942385" y="4222692"/>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Object code (</a:t>
            </a:r>
            <a:r>
              <a:rPr lang="en-US" sz="2400" dirty="0" err="1">
                <a:solidFill>
                  <a:srgbClr val="FFFF00"/>
                </a:solidFill>
              </a:rPr>
              <a:t>bar.o</a:t>
            </a:r>
            <a:r>
              <a:rPr lang="en-US" sz="2400" dirty="0">
                <a:solidFill>
                  <a:srgbClr val="FFFF00"/>
                </a:solidFill>
              </a:rPr>
              <a:t>, </a:t>
            </a:r>
            <a:r>
              <a:rPr lang="en-US" sz="2400" dirty="0" err="1">
                <a:solidFill>
                  <a:srgbClr val="FFFF00"/>
                </a:solidFill>
              </a:rPr>
              <a:t>baz.o</a:t>
            </a:r>
            <a:r>
              <a:rPr lang="en-US" sz="2400" dirty="0">
                <a:solidFill>
                  <a:srgbClr val="FFFF00"/>
                </a:solidFill>
              </a:rPr>
              <a:t>)</a:t>
            </a:r>
          </a:p>
        </p:txBody>
      </p:sp>
      <p:sp>
        <p:nvSpPr>
          <p:cNvPr id="13" name="Rounded Rectangle 12">
            <a:extLst>
              <a:ext uri="{FF2B5EF4-FFF2-40B4-BE49-F238E27FC236}">
                <a16:creationId xmlns:a16="http://schemas.microsoft.com/office/drawing/2014/main" id="{B885EBE0-E7C4-164E-B7BA-65C0A8ACDE53}"/>
              </a:ext>
            </a:extLst>
          </p:cNvPr>
          <p:cNvSpPr/>
          <p:nvPr/>
        </p:nvSpPr>
        <p:spPr>
          <a:xfrm>
            <a:off x="7942385" y="5373143"/>
            <a:ext cx="4079630" cy="609600"/>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Program (foo)</a:t>
            </a:r>
          </a:p>
        </p:txBody>
      </p:sp>
      <p:sp>
        <p:nvSpPr>
          <p:cNvPr id="14" name="Rounded Rectangle 13">
            <a:extLst>
              <a:ext uri="{FF2B5EF4-FFF2-40B4-BE49-F238E27FC236}">
                <a16:creationId xmlns:a16="http://schemas.microsoft.com/office/drawing/2014/main" id="{A6A6DC4B-39B1-014E-85AE-09582498A479}"/>
              </a:ext>
            </a:extLst>
          </p:cNvPr>
          <p:cNvSpPr/>
          <p:nvPr/>
        </p:nvSpPr>
        <p:spPr>
          <a:xfrm>
            <a:off x="6157768" y="4670919"/>
            <a:ext cx="1541585" cy="1195932"/>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Static Libraries (*.a)</a:t>
            </a:r>
          </a:p>
        </p:txBody>
      </p:sp>
      <p:cxnSp>
        <p:nvCxnSpPr>
          <p:cNvPr id="16" name="Straight Arrow Connector 15">
            <a:extLst>
              <a:ext uri="{FF2B5EF4-FFF2-40B4-BE49-F238E27FC236}">
                <a16:creationId xmlns:a16="http://schemas.microsoft.com/office/drawing/2014/main" id="{8564F432-4224-1446-84B2-F4CAB4B322E6}"/>
              </a:ext>
            </a:extLst>
          </p:cNvPr>
          <p:cNvCxnSpPr>
            <a:stCxn id="10" idx="2"/>
            <a:endCxn id="11" idx="0"/>
          </p:cNvCxnSpPr>
          <p:nvPr/>
        </p:nvCxnSpPr>
        <p:spPr>
          <a:xfrm>
            <a:off x="9982200" y="2532185"/>
            <a:ext cx="0" cy="54005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2A491C1-D71A-294B-9836-5692DB9D4949}"/>
              </a:ext>
            </a:extLst>
          </p:cNvPr>
          <p:cNvCxnSpPr>
            <a:cxnSpLocks/>
            <a:stCxn id="11" idx="2"/>
            <a:endCxn id="12" idx="0"/>
          </p:cNvCxnSpPr>
          <p:nvPr/>
        </p:nvCxnSpPr>
        <p:spPr>
          <a:xfrm>
            <a:off x="9982200" y="3681841"/>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95718C6-2B9F-3649-A451-1D786F34CFFC}"/>
              </a:ext>
            </a:extLst>
          </p:cNvPr>
          <p:cNvCxnSpPr>
            <a:cxnSpLocks/>
            <a:stCxn id="12" idx="2"/>
            <a:endCxn id="13" idx="0"/>
          </p:cNvCxnSpPr>
          <p:nvPr/>
        </p:nvCxnSpPr>
        <p:spPr>
          <a:xfrm>
            <a:off x="9982200" y="4832292"/>
            <a:ext cx="0" cy="54085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F4493EE6-256A-114E-8A63-D98C601DFBD8}"/>
              </a:ext>
            </a:extLst>
          </p:cNvPr>
          <p:cNvCxnSpPr>
            <a:cxnSpLocks/>
            <a:stCxn id="14" idx="3"/>
            <a:endCxn id="13" idx="1"/>
          </p:cNvCxnSpPr>
          <p:nvPr/>
        </p:nvCxnSpPr>
        <p:spPr>
          <a:xfrm>
            <a:off x="7699353" y="5268885"/>
            <a:ext cx="243032" cy="409058"/>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0EE777F-F6AE-7E41-AFC6-CAC7B04609AD}"/>
              </a:ext>
            </a:extLst>
          </p:cNvPr>
          <p:cNvSpPr txBox="1"/>
          <p:nvPr/>
        </p:nvSpPr>
        <p:spPr>
          <a:xfrm>
            <a:off x="8925414" y="2617150"/>
            <a:ext cx="1009892" cy="369332"/>
          </a:xfrm>
          <a:prstGeom prst="rect">
            <a:avLst/>
          </a:prstGeom>
          <a:noFill/>
        </p:spPr>
        <p:txBody>
          <a:bodyPr wrap="none" rtlCol="0">
            <a:spAutoFit/>
          </a:bodyPr>
          <a:lstStyle/>
          <a:p>
            <a:pPr algn="r"/>
            <a:r>
              <a:rPr lang="en-US" dirty="0"/>
              <a:t>compiler</a:t>
            </a:r>
          </a:p>
        </p:txBody>
      </p:sp>
      <p:sp>
        <p:nvSpPr>
          <p:cNvPr id="27" name="TextBox 26">
            <a:extLst>
              <a:ext uri="{FF2B5EF4-FFF2-40B4-BE49-F238E27FC236}">
                <a16:creationId xmlns:a16="http://schemas.microsoft.com/office/drawing/2014/main" id="{8D217876-75DF-FF4A-82F8-7F29EDA0B33A}"/>
              </a:ext>
            </a:extLst>
          </p:cNvPr>
          <p:cNvSpPr txBox="1"/>
          <p:nvPr/>
        </p:nvSpPr>
        <p:spPr>
          <a:xfrm>
            <a:off x="8790441" y="3779721"/>
            <a:ext cx="1144865" cy="369332"/>
          </a:xfrm>
          <a:prstGeom prst="rect">
            <a:avLst/>
          </a:prstGeom>
          <a:noFill/>
        </p:spPr>
        <p:txBody>
          <a:bodyPr wrap="none" rtlCol="0">
            <a:spAutoFit/>
          </a:bodyPr>
          <a:lstStyle/>
          <a:p>
            <a:pPr algn="r"/>
            <a:r>
              <a:rPr lang="en-US" dirty="0"/>
              <a:t>assembler</a:t>
            </a:r>
          </a:p>
        </p:txBody>
      </p:sp>
      <p:sp>
        <p:nvSpPr>
          <p:cNvPr id="28" name="TextBox 27">
            <a:extLst>
              <a:ext uri="{FF2B5EF4-FFF2-40B4-BE49-F238E27FC236}">
                <a16:creationId xmlns:a16="http://schemas.microsoft.com/office/drawing/2014/main" id="{80C46029-5F7F-CB40-B010-6886CD8DF13C}"/>
              </a:ext>
            </a:extLst>
          </p:cNvPr>
          <p:cNvSpPr txBox="1"/>
          <p:nvPr/>
        </p:nvSpPr>
        <p:spPr>
          <a:xfrm>
            <a:off x="9244568" y="4916802"/>
            <a:ext cx="704616" cy="369332"/>
          </a:xfrm>
          <a:prstGeom prst="rect">
            <a:avLst/>
          </a:prstGeom>
          <a:noFill/>
        </p:spPr>
        <p:txBody>
          <a:bodyPr wrap="none" rtlCol="0">
            <a:spAutoFit/>
          </a:bodyPr>
          <a:lstStyle/>
          <a:p>
            <a:pPr algn="r"/>
            <a:r>
              <a:rPr lang="en-US" dirty="0"/>
              <a:t>linker</a:t>
            </a:r>
          </a:p>
        </p:txBody>
      </p:sp>
    </p:spTree>
    <p:extLst>
      <p:ext uri="{BB962C8B-B14F-4D97-AF65-F5344CB8AC3E}">
        <p14:creationId xmlns:p14="http://schemas.microsoft.com/office/powerpoint/2010/main" val="7492689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Tree>
    <p:extLst>
      <p:ext uri="{BB962C8B-B14F-4D97-AF65-F5344CB8AC3E}">
        <p14:creationId xmlns:p14="http://schemas.microsoft.com/office/powerpoint/2010/main" val="342102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vertical)">
                                      <p:cBhvr>
                                        <p:cTn id="7" dur="500"/>
                                        <p:tgtEl>
                                          <p:spTgt spid="16"/>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randombar(vertical)">
                                      <p:cBhvr>
                                        <p:cTn id="10" dur="500"/>
                                        <p:tgtEl>
                                          <p:spTgt spid="18"/>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randombar(vertical)">
                                      <p:cBhvr>
                                        <p:cTn id="13" dur="500"/>
                                        <p:tgtEl>
                                          <p:spTgt spid="22"/>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randombar(vertical)">
                                      <p:cBhvr>
                                        <p:cTn id="16" dur="500"/>
                                        <p:tgtEl>
                                          <p:spTgt spid="28"/>
                                        </p:tgtEl>
                                      </p:cBhvr>
                                    </p:animEffect>
                                  </p:childTnLst>
                                </p:cTn>
                              </p:par>
                              <p:par>
                                <p:cTn id="17" presetID="14" presetClass="entr" presetSubtype="5"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randombar(vertical)">
                                      <p:cBhvr>
                                        <p:cTn id="19" dur="500"/>
                                        <p:tgtEl>
                                          <p:spTgt spid="29"/>
                                        </p:tgtEl>
                                      </p:cBhvr>
                                    </p:animEffect>
                                  </p:childTnLst>
                                </p:cTn>
                              </p:par>
                              <p:par>
                                <p:cTn id="20" presetID="14" presetClass="entr" presetSubtype="5" fill="hold" grpId="0"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randombar(vertical)">
                                      <p:cBhvr>
                                        <p:cTn id="22" dur="500"/>
                                        <p:tgtEl>
                                          <p:spTgt spid="30"/>
                                        </p:tgtEl>
                                      </p:cBhvr>
                                    </p:animEffect>
                                  </p:childTnLst>
                                </p:cTn>
                              </p:par>
                              <p:par>
                                <p:cTn id="23" presetID="14" presetClass="entr" presetSubtype="5" fill="hold" grpId="0"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randombar(vertical)">
                                      <p:cBhvr>
                                        <p:cTn id="25" dur="500"/>
                                        <p:tgtEl>
                                          <p:spTgt spid="41"/>
                                        </p:tgtEl>
                                      </p:cBhvr>
                                    </p:animEffect>
                                  </p:childTnLst>
                                </p:cTn>
                              </p:par>
                              <p:par>
                                <p:cTn id="26" presetID="14" presetClass="entr" presetSubtype="5"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randombar(vertical)">
                                      <p:cBhvr>
                                        <p:cTn id="28" dur="500"/>
                                        <p:tgtEl>
                                          <p:spTgt spid="42"/>
                                        </p:tgtEl>
                                      </p:cBhvr>
                                    </p:animEffect>
                                  </p:childTnLst>
                                </p:cTn>
                              </p:par>
                              <p:par>
                                <p:cTn id="29" presetID="14" presetClass="entr" presetSubtype="5"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randombar(vertical)">
                                      <p:cBhvr>
                                        <p:cTn id="31" dur="500"/>
                                        <p:tgtEl>
                                          <p:spTgt spid="43"/>
                                        </p:tgtEl>
                                      </p:cBhvr>
                                    </p:animEffect>
                                  </p:childTnLst>
                                </p:cTn>
                              </p:par>
                              <p:par>
                                <p:cTn id="32" presetID="14" presetClass="entr" presetSubtype="5" fill="hold" grpId="0" nodeType="withEffect">
                                  <p:stCondLst>
                                    <p:cond delay="0"/>
                                  </p:stCondLst>
                                  <p:childTnLst>
                                    <p:set>
                                      <p:cBhvr>
                                        <p:cTn id="33" dur="1" fill="hold">
                                          <p:stCondLst>
                                            <p:cond delay="0"/>
                                          </p:stCondLst>
                                        </p:cTn>
                                        <p:tgtEl>
                                          <p:spTgt spid="44"/>
                                        </p:tgtEl>
                                        <p:attrNameLst>
                                          <p:attrName>style.visibility</p:attrName>
                                        </p:attrNameLst>
                                      </p:cBhvr>
                                      <p:to>
                                        <p:strVal val="visible"/>
                                      </p:to>
                                    </p:set>
                                    <p:animEffect transition="in" filter="randombar(vertical)">
                                      <p:cBhvr>
                                        <p:cTn id="34" dur="500"/>
                                        <p:tgtEl>
                                          <p:spTgt spid="44"/>
                                        </p:tgtEl>
                                      </p:cBhvr>
                                    </p:animEffect>
                                  </p:childTnLst>
                                </p:cTn>
                              </p:par>
                              <p:par>
                                <p:cTn id="35" presetID="14" presetClass="entr" presetSubtype="5" fill="hold" grpId="0" nodeType="with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randombar(vertical)">
                                      <p:cBhvr>
                                        <p:cTn id="37" dur="500"/>
                                        <p:tgtEl>
                                          <p:spTgt spid="45"/>
                                        </p:tgtEl>
                                      </p:cBhvr>
                                    </p:animEffect>
                                  </p:childTnLst>
                                </p:cTn>
                              </p:par>
                              <p:par>
                                <p:cTn id="38" presetID="14" presetClass="entr" presetSubtype="5" fill="hold" grpId="0" nodeType="with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randombar(vertical)">
                                      <p:cBhvr>
                                        <p:cTn id="40" dur="500"/>
                                        <p:tgtEl>
                                          <p:spTgt spid="46"/>
                                        </p:tgtEl>
                                      </p:cBhvr>
                                    </p:animEffect>
                                  </p:childTnLst>
                                </p:cTn>
                              </p:par>
                              <p:par>
                                <p:cTn id="41" presetID="14" presetClass="entr" presetSubtype="5"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randombar(vertical)">
                                      <p:cBhvr>
                                        <p:cTn id="43" dur="500"/>
                                        <p:tgtEl>
                                          <p:spTgt spid="12"/>
                                        </p:tgtEl>
                                      </p:cBhvr>
                                    </p:animEffect>
                                  </p:childTnLst>
                                </p:cTn>
                              </p:par>
                              <p:par>
                                <p:cTn id="44" presetID="14" presetClass="entr" presetSubtype="5"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randombar(vertical)">
                                      <p:cBhvr>
                                        <p:cTn id="46" dur="500"/>
                                        <p:tgtEl>
                                          <p:spTgt spid="13"/>
                                        </p:tgtEl>
                                      </p:cBhvr>
                                    </p:animEffect>
                                  </p:childTnLst>
                                </p:cTn>
                              </p:par>
                              <p:par>
                                <p:cTn id="47" presetID="14" presetClass="entr" presetSubtype="5"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randombar(vertical)">
                                      <p:cBhvr>
                                        <p:cTn id="49" dur="500"/>
                                        <p:tgtEl>
                                          <p:spTgt spid="14"/>
                                        </p:tgtEl>
                                      </p:cBhvr>
                                    </p:animEffect>
                                  </p:childTnLst>
                                </p:cTn>
                              </p:par>
                              <p:par>
                                <p:cTn id="50" presetID="14" presetClass="entr" presetSubtype="5"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randombar(vertical)">
                                      <p:cBhvr>
                                        <p:cTn id="52" dur="500"/>
                                        <p:tgtEl>
                                          <p:spTgt spid="15"/>
                                        </p:tgtEl>
                                      </p:cBhvr>
                                    </p:animEffect>
                                  </p:childTnLst>
                                </p:cTn>
                              </p:par>
                              <p:par>
                                <p:cTn id="53" presetID="14" presetClass="entr" presetSubtype="5"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randombar(vertical)">
                                      <p:cBhvr>
                                        <p:cTn id="55" dur="500"/>
                                        <p:tgtEl>
                                          <p:spTgt spid="24"/>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randombar(vertical)">
                                      <p:cBhvr>
                                        <p:cTn id="58" dur="500"/>
                                        <p:tgtEl>
                                          <p:spTgt spid="26"/>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randombar(vertical)">
                                      <p:cBhvr>
                                        <p:cTn id="61" dur="500"/>
                                        <p:tgtEl>
                                          <p:spTgt spid="31"/>
                                        </p:tgtEl>
                                      </p:cBhvr>
                                    </p:animEffect>
                                  </p:childTnLst>
                                </p:cTn>
                              </p:par>
                              <p:par>
                                <p:cTn id="62" presetID="14" presetClass="entr" presetSubtype="5" fill="hold" grpId="0" nodeType="withEffect">
                                  <p:stCondLst>
                                    <p:cond delay="0"/>
                                  </p:stCondLst>
                                  <p:childTnLst>
                                    <p:set>
                                      <p:cBhvr>
                                        <p:cTn id="63" dur="1" fill="hold">
                                          <p:stCondLst>
                                            <p:cond delay="0"/>
                                          </p:stCondLst>
                                        </p:cTn>
                                        <p:tgtEl>
                                          <p:spTgt spid="32"/>
                                        </p:tgtEl>
                                        <p:attrNameLst>
                                          <p:attrName>style.visibility</p:attrName>
                                        </p:attrNameLst>
                                      </p:cBhvr>
                                      <p:to>
                                        <p:strVal val="visible"/>
                                      </p:to>
                                    </p:set>
                                    <p:animEffect transition="in" filter="randombar(vertical)">
                                      <p:cBhvr>
                                        <p:cTn id="64" dur="500"/>
                                        <p:tgtEl>
                                          <p:spTgt spid="32"/>
                                        </p:tgtEl>
                                      </p:cBhvr>
                                    </p:animEffect>
                                  </p:childTnLst>
                                </p:cTn>
                              </p:par>
                              <p:par>
                                <p:cTn id="65" presetID="14" presetClass="entr" presetSubtype="5"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randombar(vertical)">
                                      <p:cBhvr>
                                        <p:cTn id="67" dur="500"/>
                                        <p:tgtEl>
                                          <p:spTgt spid="27"/>
                                        </p:tgtEl>
                                      </p:cBhvr>
                                    </p:animEffect>
                                  </p:childTnLst>
                                </p:cTn>
                              </p:par>
                              <p:par>
                                <p:cTn id="68" presetID="14" presetClass="entr" presetSubtype="5" fill="hold" grpId="0" nodeType="with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randombar(vertical)">
                                      <p:cBhvr>
                                        <p:cTn id="70" dur="500"/>
                                        <p:tgtEl>
                                          <p:spTgt spid="25"/>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nodeType="click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wipe(left)">
                                      <p:cBhvr>
                                        <p:cTn id="75" dur="500"/>
                                        <p:tgtEl>
                                          <p:spTgt spid="36"/>
                                        </p:tgtEl>
                                      </p:cBhvr>
                                    </p:animEffect>
                                  </p:childTnLst>
                                </p:cTn>
                              </p:par>
                              <p:par>
                                <p:cTn id="76" presetID="22" presetClass="entr" presetSubtype="8" fill="hold" nodeType="withEffect">
                                  <p:stCondLst>
                                    <p:cond delay="0"/>
                                  </p:stCondLst>
                                  <p:childTnLst>
                                    <p:set>
                                      <p:cBhvr>
                                        <p:cTn id="77" dur="1" fill="hold">
                                          <p:stCondLst>
                                            <p:cond delay="0"/>
                                          </p:stCondLst>
                                        </p:cTn>
                                        <p:tgtEl>
                                          <p:spTgt spid="38"/>
                                        </p:tgtEl>
                                        <p:attrNameLst>
                                          <p:attrName>style.visibility</p:attrName>
                                        </p:attrNameLst>
                                      </p:cBhvr>
                                      <p:to>
                                        <p:strVal val="visible"/>
                                      </p:to>
                                    </p:set>
                                    <p:animEffect transition="in" filter="wipe(left)">
                                      <p:cBhvr>
                                        <p:cTn id="7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4" grpId="0" animBg="1"/>
      <p:bldP spid="15" grpId="0"/>
      <p:bldP spid="16" grpId="0" animBg="1"/>
      <p:bldP spid="18" grpId="0" animBg="1"/>
      <p:bldP spid="22" grpId="0" animBg="1"/>
      <p:bldP spid="24" grpId="0" animBg="1"/>
      <p:bldP spid="25" grpId="0"/>
      <p:bldP spid="26" grpId="0" animBg="1"/>
      <p:bldP spid="27" grpId="0"/>
      <p:bldP spid="28" grpId="0" animBg="1"/>
      <p:bldP spid="29" grpId="0" animBg="1"/>
      <p:bldP spid="30" grpId="0" animBg="1"/>
      <p:bldP spid="31" grpId="0"/>
      <p:bldP spid="32" grpId="0"/>
      <p:bldP spid="41" grpId="0"/>
      <p:bldP spid="42" grpId="0"/>
      <p:bldP spid="43" grpId="0"/>
      <p:bldP spid="44" grpId="0"/>
      <p:bldP spid="45" grpId="0"/>
      <p:bldP spid="4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1961386"/>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4405546"/>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Tree>
    <p:extLst>
      <p:ext uri="{BB962C8B-B14F-4D97-AF65-F5344CB8AC3E}">
        <p14:creationId xmlns:p14="http://schemas.microsoft.com/office/powerpoint/2010/main" val="371417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500"/>
                                  </p:stCondLst>
                                  <p:childTnLst>
                                    <p:set>
                                      <p:cBhvr>
                                        <p:cTn id="9" dur="1" fill="hold">
                                          <p:stCondLst>
                                            <p:cond delay="0"/>
                                          </p:stCondLst>
                                        </p:cTn>
                                        <p:tgtEl>
                                          <p:spTgt spid="37"/>
                                        </p:tgtEl>
                                        <p:attrNameLst>
                                          <p:attrName>style.visibility</p:attrName>
                                        </p:attrNameLst>
                                      </p:cBhvr>
                                      <p:to>
                                        <p:strVal val="visible"/>
                                      </p:to>
                                    </p:set>
                                    <p:animEffect transition="in" filter="dissolve">
                                      <p:cBhvr>
                                        <p:cTn id="10" dur="500"/>
                                        <p:tgtEl>
                                          <p:spTgt spid="37"/>
                                        </p:tgtEl>
                                      </p:cBhvr>
                                    </p:animEffect>
                                  </p:childTnLst>
                                </p:cTn>
                              </p:par>
                            </p:childTnLst>
                          </p:cTn>
                        </p:par>
                        <p:par>
                          <p:cTn id="11" fill="hold">
                            <p:stCondLst>
                              <p:cond delay="1000"/>
                            </p:stCondLst>
                            <p:childTnLst>
                              <p:par>
                                <p:cTn id="12" presetID="9" presetClass="entr" presetSubtype="0" fill="hold" grpId="0" nodeType="afterEffect">
                                  <p:stCondLst>
                                    <p:cond delay="500"/>
                                  </p:stCondLst>
                                  <p:childTnLst>
                                    <p:set>
                                      <p:cBhvr>
                                        <p:cTn id="13" dur="1" fill="hold">
                                          <p:stCondLst>
                                            <p:cond delay="0"/>
                                          </p:stCondLst>
                                        </p:cTn>
                                        <p:tgtEl>
                                          <p:spTgt spid="33"/>
                                        </p:tgtEl>
                                        <p:attrNameLst>
                                          <p:attrName>style.visibility</p:attrName>
                                        </p:attrNameLst>
                                      </p:cBhvr>
                                      <p:to>
                                        <p:strVal val="visible"/>
                                      </p:to>
                                    </p:set>
                                    <p:animEffect transition="in" filter="dissolve">
                                      <p:cBhvr>
                                        <p:cTn id="14" dur="500"/>
                                        <p:tgtEl>
                                          <p:spTgt spid="33"/>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dissolve">
                                      <p:cBhvr>
                                        <p:cTn id="19" dur="2000"/>
                                        <p:tgtEl>
                                          <p:spTgt spid="20"/>
                                        </p:tgtEl>
                                      </p:cBhvr>
                                    </p:animEffect>
                                  </p:childTnLst>
                                </p:cTn>
                              </p:par>
                              <p:par>
                                <p:cTn id="20" presetID="42" presetClass="path" presetSubtype="0" accel="50000" decel="50000" fill="hold" grpId="1" nodeType="withEffect">
                                  <p:stCondLst>
                                    <p:cond delay="0"/>
                                  </p:stCondLst>
                                  <p:childTnLst>
                                    <p:animMotion origin="layout" path="M 0.18789 -0.16968 L 4.58333E-6 -2.96296E-6 " pathEditMode="relative" rAng="0" ptsTypes="AA">
                                      <p:cBhvr>
                                        <p:cTn id="21" dur="2000" fill="hold"/>
                                        <p:tgtEl>
                                          <p:spTgt spid="20"/>
                                        </p:tgtEl>
                                        <p:attrNameLst>
                                          <p:attrName>ppt_x</p:attrName>
                                          <p:attrName>ppt_y</p:attrName>
                                        </p:attrNameLst>
                                      </p:cBhvr>
                                      <p:rCtr x="-9518" y="8449"/>
                                    </p:animMotion>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grpId="1" nodeType="clickEffect">
                                  <p:stCondLst>
                                    <p:cond delay="0"/>
                                  </p:stCondLst>
                                  <p:childTnLst>
                                    <p:animMotion origin="layout" path="M 1.04167E-6 -1.48148E-6 L 0.00104 0.04491 " pathEditMode="relative" rAng="0" ptsTypes="AA">
                                      <p:cBhvr>
                                        <p:cTn id="25" dur="2000" fill="hold"/>
                                        <p:tgtEl>
                                          <p:spTgt spid="2"/>
                                        </p:tgtEl>
                                        <p:attrNameLst>
                                          <p:attrName>ppt_x</p:attrName>
                                          <p:attrName>ppt_y</p:attrName>
                                        </p:attrNameLst>
                                      </p:cBhvr>
                                      <p:rCtr x="52" y="2245"/>
                                    </p:animMotion>
                                  </p:childTnLst>
                                </p:cTn>
                              </p:par>
                              <p:par>
                                <p:cTn id="26" presetID="42" presetClass="path" presetSubtype="0" accel="50000" decel="50000" fill="hold" grpId="1" nodeType="withEffect">
                                  <p:stCondLst>
                                    <p:cond delay="0"/>
                                  </p:stCondLst>
                                  <p:childTnLst>
                                    <p:animMotion origin="layout" path="M -1.66667E-6 -1.48148E-6 L -0.00039 0.06621 " pathEditMode="relative" rAng="0" ptsTypes="AA">
                                      <p:cBhvr>
                                        <p:cTn id="27" dur="2000" fill="hold"/>
                                        <p:tgtEl>
                                          <p:spTgt spid="37"/>
                                        </p:tgtEl>
                                        <p:attrNameLst>
                                          <p:attrName>ppt_x</p:attrName>
                                          <p:attrName>ppt_y</p:attrName>
                                        </p:attrNameLst>
                                      </p:cBhvr>
                                      <p:rCtr x="-26" y="3310"/>
                                    </p:animMotion>
                                  </p:childTnLst>
                                </p:cTn>
                              </p:par>
                            </p:childTnLst>
                          </p:cTn>
                        </p:par>
                        <p:par>
                          <p:cTn id="28" fill="hold">
                            <p:stCondLst>
                              <p:cond delay="2000"/>
                            </p:stCondLst>
                            <p:childTnLst>
                              <p:par>
                                <p:cTn id="29" presetID="9" presetClass="entr" presetSubtype="0" fill="hold" grpId="0" nodeType="afterEffect">
                                  <p:stCondLst>
                                    <p:cond delay="500"/>
                                  </p:stCondLst>
                                  <p:childTnLst>
                                    <p:set>
                                      <p:cBhvr>
                                        <p:cTn id="30" dur="1" fill="hold">
                                          <p:stCondLst>
                                            <p:cond delay="0"/>
                                          </p:stCondLst>
                                        </p:cTn>
                                        <p:tgtEl>
                                          <p:spTgt spid="34"/>
                                        </p:tgtEl>
                                        <p:attrNameLst>
                                          <p:attrName>style.visibility</p:attrName>
                                        </p:attrNameLst>
                                      </p:cBhvr>
                                      <p:to>
                                        <p:strVal val="visible"/>
                                      </p:to>
                                    </p:set>
                                    <p:animEffect transition="in" filter="dissolve">
                                      <p:cBhvr>
                                        <p:cTn id="31" dur="500"/>
                                        <p:tgtEl>
                                          <p:spTgt spid="34"/>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dissolve">
                                      <p:cBhvr>
                                        <p:cTn id="36" dur="2000"/>
                                        <p:tgtEl>
                                          <p:spTgt spid="39"/>
                                        </p:tgtEl>
                                      </p:cBhvr>
                                    </p:animEffect>
                                  </p:childTnLst>
                                </p:cTn>
                              </p:par>
                              <p:par>
                                <p:cTn id="37" presetID="42" presetClass="path" presetSubtype="0" accel="50000" decel="50000" fill="hold" grpId="1" nodeType="withEffect">
                                  <p:stCondLst>
                                    <p:cond delay="0"/>
                                  </p:stCondLst>
                                  <p:childTnLst>
                                    <p:animMotion origin="layout" path="M 0.18945 0.01574 L 2.08333E-6 4.81481E-6 " pathEditMode="relative" rAng="0" ptsTypes="AA">
                                      <p:cBhvr>
                                        <p:cTn id="38" dur="2000" fill="hold"/>
                                        <p:tgtEl>
                                          <p:spTgt spid="39"/>
                                        </p:tgtEl>
                                        <p:attrNameLst>
                                          <p:attrName>ppt_x</p:attrName>
                                          <p:attrName>ppt_y</p:attrName>
                                        </p:attrNameLst>
                                      </p:cBhvr>
                                      <p:rCtr x="-9479" y="-787"/>
                                    </p:animMotion>
                                  </p:childTnLst>
                                </p:cTn>
                              </p:par>
                            </p:childTnLst>
                          </p:cTn>
                        </p:par>
                      </p:childTnLst>
                    </p:cTn>
                  </p:par>
                  <p:par>
                    <p:cTn id="39" fill="hold">
                      <p:stCondLst>
                        <p:cond delay="indefinite"/>
                      </p:stCondLst>
                      <p:childTnLst>
                        <p:par>
                          <p:cTn id="40" fill="hold">
                            <p:stCondLst>
                              <p:cond delay="0"/>
                            </p:stCondLst>
                            <p:childTnLst>
                              <p:par>
                                <p:cTn id="41" presetID="42" presetClass="path" presetSubtype="0" accel="50000" decel="50000" fill="hold" grpId="2" nodeType="clickEffect">
                                  <p:stCondLst>
                                    <p:cond delay="0"/>
                                  </p:stCondLst>
                                  <p:childTnLst>
                                    <p:animMotion origin="layout" path="M 0.00104 0.04491 L 0.00195 0.09815 " pathEditMode="relative" rAng="0" ptsTypes="AA">
                                      <p:cBhvr>
                                        <p:cTn id="42" dur="2000" fill="hold"/>
                                        <p:tgtEl>
                                          <p:spTgt spid="2"/>
                                        </p:tgtEl>
                                        <p:attrNameLst>
                                          <p:attrName>ppt_x</p:attrName>
                                          <p:attrName>ppt_y</p:attrName>
                                        </p:attrNameLst>
                                      </p:cBhvr>
                                      <p:rCtr x="39" y="2662"/>
                                    </p:animMotion>
                                  </p:childTnLst>
                                </p:cTn>
                              </p:par>
                              <p:par>
                                <p:cTn id="43" presetID="42" presetClass="path" presetSubtype="0" accel="50000" decel="50000" fill="hold" grpId="2" nodeType="withEffect">
                                  <p:stCondLst>
                                    <p:cond delay="0"/>
                                  </p:stCondLst>
                                  <p:childTnLst>
                                    <p:animMotion origin="layout" path="M -0.00039 0.0662 L -1.66667E-6 0.12269 " pathEditMode="relative" rAng="0" ptsTypes="AA">
                                      <p:cBhvr>
                                        <p:cTn id="44" dur="2000" fill="hold"/>
                                        <p:tgtEl>
                                          <p:spTgt spid="37"/>
                                        </p:tgtEl>
                                        <p:attrNameLst>
                                          <p:attrName>ppt_x</p:attrName>
                                          <p:attrName>ppt_y</p:attrName>
                                        </p:attrNameLst>
                                      </p:cBhvr>
                                      <p:rCtr x="-39" y="294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2" grpId="0" animBg="1"/>
      <p:bldP spid="2" grpId="1" animBg="1"/>
      <p:bldP spid="2" grpId="2" animBg="1"/>
      <p:bldP spid="37" grpId="0" animBg="1"/>
      <p:bldP spid="37" grpId="1" animBg="1"/>
      <p:bldP spid="37" grpId="2" animBg="1"/>
      <p:bldP spid="20" grpId="0" animBg="1"/>
      <p:bldP spid="20" grpId="1" animBg="1"/>
      <p:bldP spid="39" grpId="0" animBg="1"/>
      <p:bldP spid="39" grpId="1"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CC84528-40D7-614F-A64B-68F3CF2FFB25}"/>
              </a:ext>
            </a:extLst>
          </p:cNvPr>
          <p:cNvSpPr>
            <a:spLocks noGrp="1"/>
          </p:cNvSpPr>
          <p:nvPr>
            <p:ph type="title"/>
          </p:nvPr>
        </p:nvSpPr>
        <p:spPr/>
        <p:txBody>
          <a:bodyPr/>
          <a:lstStyle/>
          <a:p>
            <a:r>
              <a:rPr lang="en-US" dirty="0"/>
              <a:t>Let’s step through some code</a:t>
            </a:r>
          </a:p>
        </p:txBody>
      </p:sp>
      <p:sp>
        <p:nvSpPr>
          <p:cNvPr id="10" name="Content Placeholder 9">
            <a:extLst>
              <a:ext uri="{FF2B5EF4-FFF2-40B4-BE49-F238E27FC236}">
                <a16:creationId xmlns:a16="http://schemas.microsoft.com/office/drawing/2014/main" id="{047140F8-D554-B647-A2C8-EBEE889004C4}"/>
              </a:ext>
            </a:extLst>
          </p:cNvPr>
          <p:cNvSpPr>
            <a:spLocks noGrp="1"/>
          </p:cNvSpPr>
          <p:nvPr>
            <p:ph sz="half" idx="1"/>
          </p:nvPr>
        </p:nvSpPr>
        <p:spPr>
          <a:xfrm>
            <a:off x="838200" y="1690687"/>
            <a:ext cx="5597324" cy="5030787"/>
          </a:xfrm>
        </p:spPr>
        <p:txBody>
          <a:bodyPr>
            <a:normAutofit lnSpcReduction="10000"/>
          </a:bodyPr>
          <a:lstStyle/>
          <a:p>
            <a:pPr marL="0" indent="0">
              <a:buNone/>
            </a:pPr>
            <a:r>
              <a:rPr lang="en-US" sz="2400" dirty="0">
                <a:latin typeface="Lucida Console" panose="020B0609040504020204" pitchFamily="49" charset="0"/>
              </a:rPr>
              <a:t>void swap(long *p, long *q) {</a:t>
            </a:r>
            <a:br>
              <a:rPr lang="en-US" sz="2400" dirty="0">
                <a:latin typeface="Lucida Console" panose="020B0609040504020204" pitchFamily="49" charset="0"/>
              </a:rPr>
            </a:br>
            <a:r>
              <a:rPr lang="en-US" sz="2400" dirty="0">
                <a:latin typeface="Lucida Console" panose="020B0609040504020204" pitchFamily="49" charset="0"/>
              </a:rPr>
              <a:t>    long r = *p;</a:t>
            </a:r>
            <a:br>
              <a:rPr lang="en-US" sz="2400" dirty="0">
                <a:latin typeface="Lucida Console" panose="020B0609040504020204" pitchFamily="49" charset="0"/>
              </a:rPr>
            </a:br>
            <a:r>
              <a:rPr lang="en-US" sz="2400" dirty="0">
                <a:latin typeface="Lucida Console" panose="020B0609040504020204" pitchFamily="49" charset="0"/>
              </a:rPr>
              <a:t>    long s = *q;</a:t>
            </a:r>
            <a:br>
              <a:rPr lang="en-US" sz="2400" dirty="0">
                <a:latin typeface="Lucida Console" panose="020B0609040504020204" pitchFamily="49" charset="0"/>
              </a:rPr>
            </a:br>
            <a:r>
              <a:rPr lang="en-US" sz="2400" dirty="0">
                <a:latin typeface="Lucida Console" panose="020B0609040504020204" pitchFamily="49" charset="0"/>
              </a:rPr>
              <a:t>    *p = s;</a:t>
            </a:r>
            <a:br>
              <a:rPr lang="en-US" sz="2400" dirty="0">
                <a:latin typeface="Lucida Console" panose="020B0609040504020204" pitchFamily="49" charset="0"/>
              </a:rPr>
            </a:br>
            <a:r>
              <a:rPr lang="en-US" sz="2400" dirty="0">
                <a:latin typeface="Lucida Console" panose="020B0609040504020204" pitchFamily="49" charset="0"/>
              </a:rPr>
              <a:t>    *q = r;</a:t>
            </a:r>
            <a:br>
              <a:rPr lang="en-US" sz="2400" dirty="0">
                <a:latin typeface="Lucida Console" panose="020B0609040504020204" pitchFamily="49" charset="0"/>
              </a:rPr>
            </a:br>
            <a:r>
              <a:rPr lang="en-US" sz="2400" dirty="0">
                <a:latin typeface="Lucida Console" panose="020B0609040504020204" pitchFamily="49" charset="0"/>
              </a:rPr>
              <a:t>}</a:t>
            </a:r>
          </a:p>
          <a:p>
            <a:pPr marL="0" indent="0">
              <a:buNone/>
            </a:pP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swap:</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 %</a:t>
            </a:r>
            <a:r>
              <a:rPr lang="en-US" sz="2400" dirty="0" err="1">
                <a:latin typeface="Lucida Console" panose="020B0609040504020204" pitchFamily="49" charset="0"/>
              </a:rPr>
              <a:t>rax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 %</a:t>
            </a:r>
            <a:r>
              <a:rPr lang="en-US" sz="2400" dirty="0" err="1">
                <a:latin typeface="Lucida Console" panose="020B0609040504020204" pitchFamily="49" charset="0"/>
              </a:rPr>
              <a:t>rdx</a:t>
            </a:r>
            <a:endParaRPr lang="en-US" sz="2400" dirty="0">
              <a:latin typeface="Lucida Console" panose="020B0609040504020204" pitchFamily="49" charset="0"/>
            </a:endParaRP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rdx</a:t>
            </a:r>
            <a:r>
              <a:rPr lang="en-US" sz="2400" dirty="0">
                <a:latin typeface="Lucida Console" panose="020B0609040504020204" pitchFamily="49" charset="0"/>
              </a:rPr>
              <a:t>, (%</a:t>
            </a:r>
            <a:r>
              <a:rPr lang="en-US" sz="2400" dirty="0" err="1">
                <a:latin typeface="Lucida Console" panose="020B0609040504020204" pitchFamily="49" charset="0"/>
              </a:rPr>
              <a:t>rdi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a:t>
            </a:r>
            <a:r>
              <a:rPr lang="en-US" sz="2400" dirty="0" err="1">
                <a:latin typeface="Lucida Console" panose="020B0609040504020204" pitchFamily="49" charset="0"/>
              </a:rPr>
              <a:t>movq</a:t>
            </a:r>
            <a:r>
              <a:rPr lang="en-US" sz="2400" dirty="0">
                <a:latin typeface="Lucida Console" panose="020B0609040504020204" pitchFamily="49" charset="0"/>
              </a:rPr>
              <a:t>    %</a:t>
            </a:r>
            <a:r>
              <a:rPr lang="en-US" sz="2400" dirty="0" err="1">
                <a:latin typeface="Lucida Console" panose="020B0609040504020204" pitchFamily="49" charset="0"/>
              </a:rPr>
              <a:t>rax</a:t>
            </a:r>
            <a:r>
              <a:rPr lang="en-US" sz="2400" dirty="0">
                <a:latin typeface="Lucida Console" panose="020B0609040504020204" pitchFamily="49" charset="0"/>
              </a:rPr>
              <a:t>, (%</a:t>
            </a:r>
            <a:r>
              <a:rPr lang="en-US" sz="2400" dirty="0" err="1">
                <a:latin typeface="Lucida Console" panose="020B0609040504020204" pitchFamily="49" charset="0"/>
              </a:rPr>
              <a:t>rsi</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    ret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2" name="Rectangle 11">
            <a:extLst>
              <a:ext uri="{FF2B5EF4-FFF2-40B4-BE49-F238E27FC236}">
                <a16:creationId xmlns:a16="http://schemas.microsoft.com/office/drawing/2014/main" id="{14BA13D9-1363-A44D-BC28-78FF856E8101}"/>
              </a:ext>
            </a:extLst>
          </p:cNvPr>
          <p:cNvSpPr/>
          <p:nvPr/>
        </p:nvSpPr>
        <p:spPr>
          <a:xfrm>
            <a:off x="7586429" y="295094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0x1260</a:t>
            </a:r>
          </a:p>
        </p:txBody>
      </p:sp>
      <p:sp>
        <p:nvSpPr>
          <p:cNvPr id="13" name="TextBox 12">
            <a:extLst>
              <a:ext uri="{FF2B5EF4-FFF2-40B4-BE49-F238E27FC236}">
                <a16:creationId xmlns:a16="http://schemas.microsoft.com/office/drawing/2014/main" id="{847B902B-06D9-9643-9D83-82612E895291}"/>
              </a:ext>
            </a:extLst>
          </p:cNvPr>
          <p:cNvSpPr txBox="1"/>
          <p:nvPr/>
        </p:nvSpPr>
        <p:spPr>
          <a:xfrm>
            <a:off x="6984918" y="2968156"/>
            <a:ext cx="601511" cy="369332"/>
          </a:xfrm>
          <a:prstGeom prst="rect">
            <a:avLst/>
          </a:prstGeom>
          <a:noFill/>
        </p:spPr>
        <p:txBody>
          <a:bodyPr wrap="none" rtlCol="0">
            <a:spAutoFit/>
          </a:bodyPr>
          <a:lstStyle/>
          <a:p>
            <a:pPr algn="r"/>
            <a:r>
              <a:rPr lang="en-US" dirty="0"/>
              <a:t>%</a:t>
            </a:r>
            <a:r>
              <a:rPr lang="en-US" dirty="0" err="1"/>
              <a:t>rdi</a:t>
            </a:r>
            <a:endParaRPr lang="en-US" dirty="0"/>
          </a:p>
        </p:txBody>
      </p:sp>
      <p:sp>
        <p:nvSpPr>
          <p:cNvPr id="14" name="Rectangle 13">
            <a:extLst>
              <a:ext uri="{FF2B5EF4-FFF2-40B4-BE49-F238E27FC236}">
                <a16:creationId xmlns:a16="http://schemas.microsoft.com/office/drawing/2014/main" id="{FB10FC2B-21F1-BF41-9A11-C36BBD96E8F5}"/>
              </a:ext>
            </a:extLst>
          </p:cNvPr>
          <p:cNvSpPr/>
          <p:nvPr/>
        </p:nvSpPr>
        <p:spPr>
          <a:xfrm>
            <a:off x="7586429" y="3374371"/>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0x1240</a:t>
            </a:r>
          </a:p>
        </p:txBody>
      </p:sp>
      <p:sp>
        <p:nvSpPr>
          <p:cNvPr id="15" name="TextBox 14">
            <a:extLst>
              <a:ext uri="{FF2B5EF4-FFF2-40B4-BE49-F238E27FC236}">
                <a16:creationId xmlns:a16="http://schemas.microsoft.com/office/drawing/2014/main" id="{9F47B6B1-E0B9-7142-AE48-D6E1D601B77A}"/>
              </a:ext>
            </a:extLst>
          </p:cNvPr>
          <p:cNvSpPr txBox="1"/>
          <p:nvPr/>
        </p:nvSpPr>
        <p:spPr>
          <a:xfrm>
            <a:off x="7017811" y="3391586"/>
            <a:ext cx="568618" cy="369332"/>
          </a:xfrm>
          <a:prstGeom prst="rect">
            <a:avLst/>
          </a:prstGeom>
          <a:noFill/>
        </p:spPr>
        <p:txBody>
          <a:bodyPr wrap="none" rtlCol="0">
            <a:spAutoFit/>
          </a:bodyPr>
          <a:lstStyle/>
          <a:p>
            <a:pPr algn="r"/>
            <a:r>
              <a:rPr lang="en-US" dirty="0"/>
              <a:t>%</a:t>
            </a:r>
            <a:r>
              <a:rPr lang="en-US" dirty="0" err="1"/>
              <a:t>rsi</a:t>
            </a:r>
            <a:endParaRPr lang="en-US" dirty="0"/>
          </a:p>
        </p:txBody>
      </p:sp>
      <p:sp>
        <p:nvSpPr>
          <p:cNvPr id="16" name="Rectangle 15">
            <a:extLst>
              <a:ext uri="{FF2B5EF4-FFF2-40B4-BE49-F238E27FC236}">
                <a16:creationId xmlns:a16="http://schemas.microsoft.com/office/drawing/2014/main" id="{E30A953D-A0F2-FD44-B314-EE23031AB781}"/>
              </a:ext>
            </a:extLst>
          </p:cNvPr>
          <p:cNvSpPr/>
          <p:nvPr/>
        </p:nvSpPr>
        <p:spPr>
          <a:xfrm>
            <a:off x="10272159" y="305003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4314BD9C-2C73-EE40-BEDC-165F5334B47C}"/>
              </a:ext>
            </a:extLst>
          </p:cNvPr>
          <p:cNvSpPr/>
          <p:nvPr/>
        </p:nvSpPr>
        <p:spPr>
          <a:xfrm>
            <a:off x="10272159" y="3463303"/>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2" name="Rectangle 21">
            <a:extLst>
              <a:ext uri="{FF2B5EF4-FFF2-40B4-BE49-F238E27FC236}">
                <a16:creationId xmlns:a16="http://schemas.microsoft.com/office/drawing/2014/main" id="{72CA40F8-63A9-4345-A103-2F18B4A6E52C}"/>
              </a:ext>
            </a:extLst>
          </p:cNvPr>
          <p:cNvSpPr/>
          <p:nvPr/>
        </p:nvSpPr>
        <p:spPr>
          <a:xfrm>
            <a:off x="10277319" y="262776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
        <p:nvSpPr>
          <p:cNvPr id="24" name="Rectangle 23">
            <a:extLst>
              <a:ext uri="{FF2B5EF4-FFF2-40B4-BE49-F238E27FC236}">
                <a16:creationId xmlns:a16="http://schemas.microsoft.com/office/drawing/2014/main" id="{EC52B58A-A17C-1749-8071-DEB4F971E25F}"/>
              </a:ext>
            </a:extLst>
          </p:cNvPr>
          <p:cNvSpPr/>
          <p:nvPr/>
        </p:nvSpPr>
        <p:spPr>
          <a:xfrm>
            <a:off x="7586429" y="377813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5" name="TextBox 24">
            <a:extLst>
              <a:ext uri="{FF2B5EF4-FFF2-40B4-BE49-F238E27FC236}">
                <a16:creationId xmlns:a16="http://schemas.microsoft.com/office/drawing/2014/main" id="{1C92E25C-FA4D-3945-B6F3-FC2B4263903C}"/>
              </a:ext>
            </a:extLst>
          </p:cNvPr>
          <p:cNvSpPr txBox="1"/>
          <p:nvPr/>
        </p:nvSpPr>
        <p:spPr>
          <a:xfrm>
            <a:off x="6953371" y="3795347"/>
            <a:ext cx="633058" cy="369332"/>
          </a:xfrm>
          <a:prstGeom prst="rect">
            <a:avLst/>
          </a:prstGeom>
          <a:noFill/>
        </p:spPr>
        <p:txBody>
          <a:bodyPr wrap="none" rtlCol="0">
            <a:spAutoFit/>
          </a:bodyPr>
          <a:lstStyle/>
          <a:p>
            <a:pPr algn="r"/>
            <a:r>
              <a:rPr lang="en-US" dirty="0"/>
              <a:t>%</a:t>
            </a:r>
            <a:r>
              <a:rPr lang="en-US" dirty="0" err="1"/>
              <a:t>rax</a:t>
            </a:r>
            <a:endParaRPr lang="en-US" dirty="0"/>
          </a:p>
        </p:txBody>
      </p:sp>
      <p:sp>
        <p:nvSpPr>
          <p:cNvPr id="26" name="Rectangle 25">
            <a:extLst>
              <a:ext uri="{FF2B5EF4-FFF2-40B4-BE49-F238E27FC236}">
                <a16:creationId xmlns:a16="http://schemas.microsoft.com/office/drawing/2014/main" id="{F3DAC4E7-612E-3F41-BF19-4BF6C29921C0}"/>
              </a:ext>
            </a:extLst>
          </p:cNvPr>
          <p:cNvSpPr/>
          <p:nvPr/>
        </p:nvSpPr>
        <p:spPr>
          <a:xfrm>
            <a:off x="7586429" y="4201562"/>
            <a:ext cx="1579418" cy="403761"/>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
        <p:nvSpPr>
          <p:cNvPr id="27" name="TextBox 26">
            <a:extLst>
              <a:ext uri="{FF2B5EF4-FFF2-40B4-BE49-F238E27FC236}">
                <a16:creationId xmlns:a16="http://schemas.microsoft.com/office/drawing/2014/main" id="{34C6C7EF-28DE-0746-B55D-1B0E5459639F}"/>
              </a:ext>
            </a:extLst>
          </p:cNvPr>
          <p:cNvSpPr txBox="1"/>
          <p:nvPr/>
        </p:nvSpPr>
        <p:spPr>
          <a:xfrm>
            <a:off x="6938431" y="4218777"/>
            <a:ext cx="647998" cy="369332"/>
          </a:xfrm>
          <a:prstGeom prst="rect">
            <a:avLst/>
          </a:prstGeom>
          <a:noFill/>
        </p:spPr>
        <p:txBody>
          <a:bodyPr wrap="none" rtlCol="0">
            <a:spAutoFit/>
          </a:bodyPr>
          <a:lstStyle/>
          <a:p>
            <a:pPr algn="r"/>
            <a:r>
              <a:rPr lang="en-US" dirty="0"/>
              <a:t>%</a:t>
            </a:r>
            <a:r>
              <a:rPr lang="en-US" dirty="0" err="1"/>
              <a:t>rdx</a:t>
            </a:r>
            <a:endParaRPr lang="en-US" dirty="0"/>
          </a:p>
        </p:txBody>
      </p:sp>
      <p:sp>
        <p:nvSpPr>
          <p:cNvPr id="28" name="Rectangle 27">
            <a:extLst>
              <a:ext uri="{FF2B5EF4-FFF2-40B4-BE49-F238E27FC236}">
                <a16:creationId xmlns:a16="http://schemas.microsoft.com/office/drawing/2014/main" id="{53DF7E24-1EF5-384F-93B1-12F488B674FC}"/>
              </a:ext>
            </a:extLst>
          </p:cNvPr>
          <p:cNvSpPr/>
          <p:nvPr/>
        </p:nvSpPr>
        <p:spPr>
          <a:xfrm>
            <a:off x="10266999" y="4304520"/>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29" name="Rectangle 28">
            <a:extLst>
              <a:ext uri="{FF2B5EF4-FFF2-40B4-BE49-F238E27FC236}">
                <a16:creationId xmlns:a16="http://schemas.microsoft.com/office/drawing/2014/main" id="{2104E0DB-BD88-6044-AA38-1BCA243071C3}"/>
              </a:ext>
            </a:extLst>
          </p:cNvPr>
          <p:cNvSpPr/>
          <p:nvPr/>
        </p:nvSpPr>
        <p:spPr>
          <a:xfrm>
            <a:off x="10266999" y="4717785"/>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6A0E9763-A083-1143-8C89-47CD1EAC5BFA}"/>
              </a:ext>
            </a:extLst>
          </p:cNvPr>
          <p:cNvSpPr/>
          <p:nvPr/>
        </p:nvSpPr>
        <p:spPr>
          <a:xfrm>
            <a:off x="10272159" y="388224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TextBox 30">
            <a:extLst>
              <a:ext uri="{FF2B5EF4-FFF2-40B4-BE49-F238E27FC236}">
                <a16:creationId xmlns:a16="http://schemas.microsoft.com/office/drawing/2014/main" id="{A8519500-4822-CB49-8659-5B4029AEBACC}"/>
              </a:ext>
            </a:extLst>
          </p:cNvPr>
          <p:cNvSpPr txBox="1"/>
          <p:nvPr/>
        </p:nvSpPr>
        <p:spPr>
          <a:xfrm>
            <a:off x="6537547" y="2968156"/>
            <a:ext cx="306495" cy="369332"/>
          </a:xfrm>
          <a:prstGeom prst="rect">
            <a:avLst/>
          </a:prstGeom>
          <a:noFill/>
        </p:spPr>
        <p:txBody>
          <a:bodyPr wrap="none" rtlCol="0">
            <a:spAutoFit/>
          </a:bodyPr>
          <a:lstStyle/>
          <a:p>
            <a:pPr algn="r"/>
            <a:r>
              <a:rPr lang="en-US" dirty="0"/>
              <a:t>p</a:t>
            </a:r>
          </a:p>
        </p:txBody>
      </p:sp>
      <p:sp>
        <p:nvSpPr>
          <p:cNvPr id="32" name="TextBox 31">
            <a:extLst>
              <a:ext uri="{FF2B5EF4-FFF2-40B4-BE49-F238E27FC236}">
                <a16:creationId xmlns:a16="http://schemas.microsoft.com/office/drawing/2014/main" id="{9F5EE5B7-68BB-CA4C-BC5D-BDEF62874972}"/>
              </a:ext>
            </a:extLst>
          </p:cNvPr>
          <p:cNvSpPr txBox="1"/>
          <p:nvPr/>
        </p:nvSpPr>
        <p:spPr>
          <a:xfrm>
            <a:off x="6537547" y="3391586"/>
            <a:ext cx="306495" cy="369332"/>
          </a:xfrm>
          <a:prstGeom prst="rect">
            <a:avLst/>
          </a:prstGeom>
          <a:noFill/>
        </p:spPr>
        <p:txBody>
          <a:bodyPr wrap="none" rtlCol="0">
            <a:spAutoFit/>
          </a:bodyPr>
          <a:lstStyle/>
          <a:p>
            <a:pPr algn="r"/>
            <a:r>
              <a:rPr lang="en-US" dirty="0"/>
              <a:t>q</a:t>
            </a:r>
          </a:p>
        </p:txBody>
      </p:sp>
      <p:sp>
        <p:nvSpPr>
          <p:cNvPr id="33" name="TextBox 32">
            <a:extLst>
              <a:ext uri="{FF2B5EF4-FFF2-40B4-BE49-F238E27FC236}">
                <a16:creationId xmlns:a16="http://schemas.microsoft.com/office/drawing/2014/main" id="{D905230C-197B-DE4E-8C45-2348C82592A8}"/>
              </a:ext>
            </a:extLst>
          </p:cNvPr>
          <p:cNvSpPr txBox="1"/>
          <p:nvPr/>
        </p:nvSpPr>
        <p:spPr>
          <a:xfrm>
            <a:off x="6579225" y="3795347"/>
            <a:ext cx="264817" cy="369332"/>
          </a:xfrm>
          <a:prstGeom prst="rect">
            <a:avLst/>
          </a:prstGeom>
          <a:noFill/>
        </p:spPr>
        <p:txBody>
          <a:bodyPr wrap="none" rtlCol="0">
            <a:spAutoFit/>
          </a:bodyPr>
          <a:lstStyle/>
          <a:p>
            <a:pPr algn="r"/>
            <a:r>
              <a:rPr lang="en-US" dirty="0"/>
              <a:t>r</a:t>
            </a:r>
          </a:p>
        </p:txBody>
      </p:sp>
      <p:sp>
        <p:nvSpPr>
          <p:cNvPr id="34" name="TextBox 33">
            <a:extLst>
              <a:ext uri="{FF2B5EF4-FFF2-40B4-BE49-F238E27FC236}">
                <a16:creationId xmlns:a16="http://schemas.microsoft.com/office/drawing/2014/main" id="{95CFEA18-2211-EA43-9664-11A62F6CCD4A}"/>
              </a:ext>
            </a:extLst>
          </p:cNvPr>
          <p:cNvSpPr txBox="1"/>
          <p:nvPr/>
        </p:nvSpPr>
        <p:spPr>
          <a:xfrm>
            <a:off x="6569607" y="4218777"/>
            <a:ext cx="274435" cy="369332"/>
          </a:xfrm>
          <a:prstGeom prst="rect">
            <a:avLst/>
          </a:prstGeom>
          <a:noFill/>
        </p:spPr>
        <p:txBody>
          <a:bodyPr wrap="none" rtlCol="0">
            <a:spAutoFit/>
          </a:bodyPr>
          <a:lstStyle/>
          <a:p>
            <a:pPr algn="r"/>
            <a:r>
              <a:rPr lang="en-US" dirty="0"/>
              <a:t>s</a:t>
            </a:r>
          </a:p>
        </p:txBody>
      </p:sp>
      <p:cxnSp>
        <p:nvCxnSpPr>
          <p:cNvPr id="36" name="Straight Arrow Connector 35">
            <a:extLst>
              <a:ext uri="{FF2B5EF4-FFF2-40B4-BE49-F238E27FC236}">
                <a16:creationId xmlns:a16="http://schemas.microsoft.com/office/drawing/2014/main" id="{7BF925CE-8917-F240-8AB9-D083840F9768}"/>
              </a:ext>
            </a:extLst>
          </p:cNvPr>
          <p:cNvCxnSpPr>
            <a:cxnSpLocks/>
            <a:stCxn id="12" idx="3"/>
            <a:endCxn id="22" idx="1"/>
          </p:cNvCxnSpPr>
          <p:nvPr/>
        </p:nvCxnSpPr>
        <p:spPr>
          <a:xfrm flipV="1">
            <a:off x="9165847" y="2829648"/>
            <a:ext cx="1111472" cy="323174"/>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A79604FA-E5EE-C240-9707-9E22A17AF984}"/>
              </a:ext>
            </a:extLst>
          </p:cNvPr>
          <p:cNvCxnSpPr>
            <a:cxnSpLocks/>
            <a:stCxn id="14" idx="3"/>
            <a:endCxn id="28" idx="1"/>
          </p:cNvCxnSpPr>
          <p:nvPr/>
        </p:nvCxnSpPr>
        <p:spPr>
          <a:xfrm>
            <a:off x="9165847" y="3576252"/>
            <a:ext cx="1101152" cy="930149"/>
          </a:xfrm>
          <a:prstGeom prst="straightConnector1">
            <a:avLst/>
          </a:prstGeom>
          <a:ln w="38100">
            <a:solidFill>
              <a:srgbClr val="FF0000"/>
            </a:solidFill>
            <a:headEnd type="diamond"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89AE920-9275-F047-9437-EC62BB31B03E}"/>
              </a:ext>
            </a:extLst>
          </p:cNvPr>
          <p:cNvSpPr txBox="1"/>
          <p:nvPr/>
        </p:nvSpPr>
        <p:spPr>
          <a:xfrm>
            <a:off x="11038243" y="2662323"/>
            <a:ext cx="869149" cy="369332"/>
          </a:xfrm>
          <a:prstGeom prst="rect">
            <a:avLst/>
          </a:prstGeom>
          <a:noFill/>
        </p:spPr>
        <p:txBody>
          <a:bodyPr wrap="none" rtlCol="0">
            <a:spAutoFit/>
          </a:bodyPr>
          <a:lstStyle/>
          <a:p>
            <a:r>
              <a:rPr lang="en-US" dirty="0"/>
              <a:t>0x1260</a:t>
            </a:r>
          </a:p>
        </p:txBody>
      </p:sp>
      <p:sp>
        <p:nvSpPr>
          <p:cNvPr id="42" name="TextBox 41">
            <a:extLst>
              <a:ext uri="{FF2B5EF4-FFF2-40B4-BE49-F238E27FC236}">
                <a16:creationId xmlns:a16="http://schemas.microsoft.com/office/drawing/2014/main" id="{2659D9C9-8D76-874B-B1A7-5CADF772DFF9}"/>
              </a:ext>
            </a:extLst>
          </p:cNvPr>
          <p:cNvSpPr txBox="1"/>
          <p:nvPr/>
        </p:nvSpPr>
        <p:spPr>
          <a:xfrm>
            <a:off x="11031831" y="3075588"/>
            <a:ext cx="869149" cy="369332"/>
          </a:xfrm>
          <a:prstGeom prst="rect">
            <a:avLst/>
          </a:prstGeom>
          <a:noFill/>
        </p:spPr>
        <p:txBody>
          <a:bodyPr wrap="none" rtlCol="0">
            <a:spAutoFit/>
          </a:bodyPr>
          <a:lstStyle/>
          <a:p>
            <a:r>
              <a:rPr lang="en-US" dirty="0"/>
              <a:t>0x1258</a:t>
            </a:r>
          </a:p>
        </p:txBody>
      </p:sp>
      <p:sp>
        <p:nvSpPr>
          <p:cNvPr id="43" name="TextBox 42">
            <a:extLst>
              <a:ext uri="{FF2B5EF4-FFF2-40B4-BE49-F238E27FC236}">
                <a16:creationId xmlns:a16="http://schemas.microsoft.com/office/drawing/2014/main" id="{4FA3EE14-1A0A-A442-B4F9-AECD635D562C}"/>
              </a:ext>
            </a:extLst>
          </p:cNvPr>
          <p:cNvSpPr txBox="1"/>
          <p:nvPr/>
        </p:nvSpPr>
        <p:spPr>
          <a:xfrm>
            <a:off x="11001373" y="3493906"/>
            <a:ext cx="869149" cy="369332"/>
          </a:xfrm>
          <a:prstGeom prst="rect">
            <a:avLst/>
          </a:prstGeom>
          <a:noFill/>
        </p:spPr>
        <p:txBody>
          <a:bodyPr wrap="none" rtlCol="0">
            <a:spAutoFit/>
          </a:bodyPr>
          <a:lstStyle/>
          <a:p>
            <a:r>
              <a:rPr lang="en-US" dirty="0"/>
              <a:t>0x1250</a:t>
            </a:r>
          </a:p>
        </p:txBody>
      </p:sp>
      <p:sp>
        <p:nvSpPr>
          <p:cNvPr id="44" name="TextBox 43">
            <a:extLst>
              <a:ext uri="{FF2B5EF4-FFF2-40B4-BE49-F238E27FC236}">
                <a16:creationId xmlns:a16="http://schemas.microsoft.com/office/drawing/2014/main" id="{6453C46B-647A-B64C-B350-79F05DE200F8}"/>
              </a:ext>
            </a:extLst>
          </p:cNvPr>
          <p:cNvSpPr txBox="1"/>
          <p:nvPr/>
        </p:nvSpPr>
        <p:spPr>
          <a:xfrm>
            <a:off x="11020609" y="3907171"/>
            <a:ext cx="869149" cy="369332"/>
          </a:xfrm>
          <a:prstGeom prst="rect">
            <a:avLst/>
          </a:prstGeom>
          <a:noFill/>
        </p:spPr>
        <p:txBody>
          <a:bodyPr wrap="none" rtlCol="0">
            <a:spAutoFit/>
          </a:bodyPr>
          <a:lstStyle/>
          <a:p>
            <a:r>
              <a:rPr lang="en-US" dirty="0"/>
              <a:t>0x1248</a:t>
            </a:r>
          </a:p>
        </p:txBody>
      </p:sp>
      <p:sp>
        <p:nvSpPr>
          <p:cNvPr id="45" name="TextBox 44">
            <a:extLst>
              <a:ext uri="{FF2B5EF4-FFF2-40B4-BE49-F238E27FC236}">
                <a16:creationId xmlns:a16="http://schemas.microsoft.com/office/drawing/2014/main" id="{A89FBFE6-B981-F54C-88E1-CDBCDF99C4FC}"/>
              </a:ext>
            </a:extLst>
          </p:cNvPr>
          <p:cNvSpPr txBox="1"/>
          <p:nvPr/>
        </p:nvSpPr>
        <p:spPr>
          <a:xfrm>
            <a:off x="11019007" y="4325506"/>
            <a:ext cx="869149" cy="369332"/>
          </a:xfrm>
          <a:prstGeom prst="rect">
            <a:avLst/>
          </a:prstGeom>
          <a:noFill/>
        </p:spPr>
        <p:txBody>
          <a:bodyPr wrap="none" rtlCol="0">
            <a:spAutoFit/>
          </a:bodyPr>
          <a:lstStyle/>
          <a:p>
            <a:r>
              <a:rPr lang="en-US" dirty="0"/>
              <a:t>0x1240</a:t>
            </a:r>
          </a:p>
        </p:txBody>
      </p:sp>
      <p:sp>
        <p:nvSpPr>
          <p:cNvPr id="46" name="TextBox 45">
            <a:extLst>
              <a:ext uri="{FF2B5EF4-FFF2-40B4-BE49-F238E27FC236}">
                <a16:creationId xmlns:a16="http://schemas.microsoft.com/office/drawing/2014/main" id="{631CA9CF-0FAE-5449-A256-80B5B57F5865}"/>
              </a:ext>
            </a:extLst>
          </p:cNvPr>
          <p:cNvSpPr txBox="1"/>
          <p:nvPr/>
        </p:nvSpPr>
        <p:spPr>
          <a:xfrm>
            <a:off x="11010991" y="4738771"/>
            <a:ext cx="869149" cy="369332"/>
          </a:xfrm>
          <a:prstGeom prst="rect">
            <a:avLst/>
          </a:prstGeom>
          <a:noFill/>
        </p:spPr>
        <p:txBody>
          <a:bodyPr wrap="none" rtlCol="0">
            <a:spAutoFit/>
          </a:bodyPr>
          <a:lstStyle/>
          <a:p>
            <a:r>
              <a:rPr lang="en-US" dirty="0"/>
              <a:t>0x1238</a:t>
            </a:r>
          </a:p>
        </p:txBody>
      </p:sp>
      <p:sp>
        <p:nvSpPr>
          <p:cNvPr id="2" name="Rounded Rectangle 1">
            <a:extLst>
              <a:ext uri="{FF2B5EF4-FFF2-40B4-BE49-F238E27FC236}">
                <a16:creationId xmlns:a16="http://schemas.microsoft.com/office/drawing/2014/main" id="{0B97ECDA-722A-3A42-9B07-BE9C80E39AC0}"/>
              </a:ext>
            </a:extLst>
          </p:cNvPr>
          <p:cNvSpPr/>
          <p:nvPr/>
        </p:nvSpPr>
        <p:spPr>
          <a:xfrm>
            <a:off x="1585732" y="2588572"/>
            <a:ext cx="2452868"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A5F5475-57FE-934D-8897-055A8A9445F7}"/>
              </a:ext>
            </a:extLst>
          </p:cNvPr>
          <p:cNvSpPr/>
          <p:nvPr/>
        </p:nvSpPr>
        <p:spPr>
          <a:xfrm>
            <a:off x="1525143" y="5272054"/>
            <a:ext cx="3833869" cy="365125"/>
          </a:xfrm>
          <a:prstGeom prst="roundRect">
            <a:avLst/>
          </a:prstGeom>
          <a:solidFill>
            <a:srgbClr val="00FA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19013C2-E39A-AF48-A38C-204AAE71B17F}"/>
              </a:ext>
            </a:extLst>
          </p:cNvPr>
          <p:cNvSpPr/>
          <p:nvPr/>
        </p:nvSpPr>
        <p:spPr>
          <a:xfrm>
            <a:off x="7591589" y="3790877"/>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123</a:t>
            </a:r>
          </a:p>
        </p:txBody>
      </p:sp>
      <p:sp>
        <p:nvSpPr>
          <p:cNvPr id="39" name="Rectangle 38">
            <a:extLst>
              <a:ext uri="{FF2B5EF4-FFF2-40B4-BE49-F238E27FC236}">
                <a16:creationId xmlns:a16="http://schemas.microsoft.com/office/drawing/2014/main" id="{874845C2-723D-4743-B846-E61CC2A302E3}"/>
              </a:ext>
            </a:extLst>
          </p:cNvPr>
          <p:cNvSpPr/>
          <p:nvPr/>
        </p:nvSpPr>
        <p:spPr>
          <a:xfrm>
            <a:off x="7581269" y="4196750"/>
            <a:ext cx="1569098" cy="403761"/>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lumMod val="75000"/>
                  </a:schemeClr>
                </a:solidFill>
              </a:rPr>
              <a:t>456</a:t>
            </a:r>
          </a:p>
        </p:txBody>
      </p:sp>
      <p:sp>
        <p:nvSpPr>
          <p:cNvPr id="40" name="Rectangle 39">
            <a:extLst>
              <a:ext uri="{FF2B5EF4-FFF2-40B4-BE49-F238E27FC236}">
                <a16:creationId xmlns:a16="http://schemas.microsoft.com/office/drawing/2014/main" id="{ABB6D724-E9E8-B64F-92C4-735F28EA92C3}"/>
              </a:ext>
            </a:extLst>
          </p:cNvPr>
          <p:cNvSpPr/>
          <p:nvPr/>
        </p:nvSpPr>
        <p:spPr>
          <a:xfrm>
            <a:off x="10277319" y="2629753"/>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456</a:t>
            </a:r>
          </a:p>
        </p:txBody>
      </p:sp>
      <p:sp>
        <p:nvSpPr>
          <p:cNvPr id="47" name="Rectangle 46">
            <a:extLst>
              <a:ext uri="{FF2B5EF4-FFF2-40B4-BE49-F238E27FC236}">
                <a16:creationId xmlns:a16="http://schemas.microsoft.com/office/drawing/2014/main" id="{8B094AE1-A24E-CB4D-A459-BBC624A7DF27}"/>
              </a:ext>
            </a:extLst>
          </p:cNvPr>
          <p:cNvSpPr/>
          <p:nvPr/>
        </p:nvSpPr>
        <p:spPr>
          <a:xfrm>
            <a:off x="10277319" y="4284842"/>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123</a:t>
            </a:r>
          </a:p>
        </p:txBody>
      </p:sp>
    </p:spTree>
    <p:extLst>
      <p:ext uri="{BB962C8B-B14F-4D97-AF65-F5344CB8AC3E}">
        <p14:creationId xmlns:p14="http://schemas.microsoft.com/office/powerpoint/2010/main" val="2392210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dissolve">
                                      <p:cBhvr>
                                        <p:cTn id="7" dur="2000"/>
                                        <p:tgtEl>
                                          <p:spTgt spid="40"/>
                                        </p:tgtEl>
                                      </p:cBhvr>
                                    </p:animEffect>
                                  </p:childTnLst>
                                </p:cTn>
                              </p:par>
                              <p:par>
                                <p:cTn id="8" presetID="42" presetClass="path" presetSubtype="0" accel="50000" decel="50000" fill="hold" grpId="1" nodeType="withEffect">
                                  <p:stCondLst>
                                    <p:cond delay="0"/>
                                  </p:stCondLst>
                                  <p:childTnLst>
                                    <p:animMotion origin="layout" path="M -0.1905 0.22616 L -1.04167E-6 -1.85185E-6 " pathEditMode="relative" rAng="0" ptsTypes="AA">
                                      <p:cBhvr>
                                        <p:cTn id="9" dur="2000" fill="hold"/>
                                        <p:tgtEl>
                                          <p:spTgt spid="40"/>
                                        </p:tgtEl>
                                        <p:attrNameLst>
                                          <p:attrName>ppt_x</p:attrName>
                                          <p:attrName>ppt_y</p:attrName>
                                        </p:attrNameLst>
                                      </p:cBhvr>
                                      <p:rCtr x="9583" y="-11250"/>
                                    </p:animMotion>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grpId="1" nodeType="clickEffect">
                                  <p:stCondLst>
                                    <p:cond delay="0"/>
                                  </p:stCondLst>
                                  <p:childTnLst>
                                    <p:animMotion origin="layout" path="M 1.04167E-6 3.33333E-6 L -0.00182 0.0493 " pathEditMode="relative" rAng="0" ptsTypes="AA">
                                      <p:cBhvr>
                                        <p:cTn id="13" dur="2000" fill="hold"/>
                                        <p:tgtEl>
                                          <p:spTgt spid="2"/>
                                        </p:tgtEl>
                                        <p:attrNameLst>
                                          <p:attrName>ppt_x</p:attrName>
                                          <p:attrName>ppt_y</p:attrName>
                                        </p:attrNameLst>
                                      </p:cBhvr>
                                      <p:rCtr x="-91" y="2454"/>
                                    </p:animMotion>
                                  </p:childTnLst>
                                </p:cTn>
                              </p:par>
                              <p:par>
                                <p:cTn id="14" presetID="42" presetClass="path" presetSubtype="0" accel="50000" decel="50000" fill="hold" grpId="1" nodeType="withEffect">
                                  <p:stCondLst>
                                    <p:cond delay="0"/>
                                  </p:stCondLst>
                                  <p:childTnLst>
                                    <p:animMotion origin="layout" path="M -1.66667E-6 -3.7037E-7 L -0.00039 0.0662 " pathEditMode="relative" rAng="0" ptsTypes="AA">
                                      <p:cBhvr>
                                        <p:cTn id="15" dur="2000" fill="hold"/>
                                        <p:tgtEl>
                                          <p:spTgt spid="37"/>
                                        </p:tgtEl>
                                        <p:attrNameLst>
                                          <p:attrName>ppt_x</p:attrName>
                                          <p:attrName>ppt_y</p:attrName>
                                        </p:attrNameLst>
                                      </p:cBhvr>
                                      <p:rCtr x="-26" y="3310"/>
                                    </p:animMotion>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47"/>
                                        </p:tgtEl>
                                        <p:attrNameLst>
                                          <p:attrName>style.visibility</p:attrName>
                                        </p:attrNameLst>
                                      </p:cBhvr>
                                      <p:to>
                                        <p:strVal val="visible"/>
                                      </p:to>
                                    </p:set>
                                    <p:animEffect transition="in" filter="dissolve">
                                      <p:cBhvr>
                                        <p:cTn id="20" dur="2000"/>
                                        <p:tgtEl>
                                          <p:spTgt spid="47"/>
                                        </p:tgtEl>
                                      </p:cBhvr>
                                    </p:animEffect>
                                  </p:childTnLst>
                                </p:cTn>
                              </p:par>
                              <p:par>
                                <p:cTn id="21" presetID="42" presetClass="path" presetSubtype="0" accel="50000" decel="50000" fill="hold" grpId="1" nodeType="withEffect">
                                  <p:stCondLst>
                                    <p:cond delay="0"/>
                                  </p:stCondLst>
                                  <p:childTnLst>
                                    <p:animMotion origin="layout" path="M -0.19089 -0.07107 L 8.33333E-7 3.33333E-6 " pathEditMode="relative" rAng="0" ptsTypes="AA">
                                      <p:cBhvr>
                                        <p:cTn id="22" dur="2000" fill="hold"/>
                                        <p:tgtEl>
                                          <p:spTgt spid="47"/>
                                        </p:tgtEl>
                                        <p:attrNameLst>
                                          <p:attrName>ppt_x</p:attrName>
                                          <p:attrName>ppt_y</p:attrName>
                                        </p:attrNameLst>
                                      </p:cBhvr>
                                      <p:rCtr x="9544" y="354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37" grpId="1" animBg="1"/>
      <p:bldP spid="40" grpId="0" animBg="1"/>
      <p:bldP spid="40" grpId="1" animBg="1"/>
      <p:bldP spid="47" grpId="0" animBg="1"/>
      <p:bldP spid="47"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with</a:t>
            </a:r>
            <a:br>
              <a:rPr lang="en-US" dirty="0"/>
            </a:br>
            <a:r>
              <a:rPr lang="en-US" dirty="0"/>
              <a:t>addressing modes</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extLst>
              <p:ext uri="{D42A27DB-BD31-4B8C-83A1-F6EECF244321}">
                <p14:modId xmlns:p14="http://schemas.microsoft.com/office/powerpoint/2010/main" val="1556150432"/>
              </p:ext>
            </p:extLst>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034023" cy="4530725"/>
          </a:xfrm>
        </p:spPr>
        <p:txBody>
          <a:bodyPr>
            <a:normAutofit/>
          </a:bodyPr>
          <a:lstStyle/>
          <a:p>
            <a:pPr marL="0" indent="0">
              <a:buNone/>
              <a:tabLst>
                <a:tab pos="2447925" algn="l"/>
              </a:tabLst>
            </a:pPr>
            <a:r>
              <a:rPr lang="en-US" sz="2000" b="1" dirty="0"/>
              <a:t>OPERAND	DEREFERENCED VALUE</a:t>
            </a:r>
            <a:endParaRPr lang="en-US" sz="2000" dirty="0"/>
          </a:p>
          <a:p>
            <a:pPr marL="0" indent="0">
              <a:buNone/>
              <a:tabLst>
                <a:tab pos="2447925" algn="l"/>
              </a:tabLst>
            </a:pPr>
            <a:r>
              <a:rPr lang="en-US" sz="2000" dirty="0"/>
              <a:t>%r10	_____</a:t>
            </a:r>
          </a:p>
          <a:p>
            <a:pPr marL="0" indent="0">
              <a:buNone/>
              <a:tabLst>
                <a:tab pos="2447925" algn="l"/>
              </a:tabLst>
            </a:pPr>
            <a:r>
              <a:rPr lang="en-US" sz="2000" dirty="0"/>
              <a:t>$0x210	_____</a:t>
            </a:r>
          </a:p>
          <a:p>
            <a:pPr marL="0" indent="0">
              <a:buNone/>
              <a:tabLst>
                <a:tab pos="2447925" algn="l"/>
              </a:tabLst>
            </a:pPr>
            <a:r>
              <a:rPr lang="en-US" sz="2000" dirty="0"/>
              <a:t>(%r10)	_____</a:t>
            </a:r>
          </a:p>
          <a:p>
            <a:pPr marL="0" indent="0">
              <a:buNone/>
              <a:tabLst>
                <a:tab pos="2447925" algn="l"/>
              </a:tabLst>
            </a:pPr>
            <a:r>
              <a:rPr lang="en-US" sz="2000" dirty="0"/>
              <a:t>8(%r10)	_____</a:t>
            </a:r>
          </a:p>
          <a:p>
            <a:pPr marL="0" indent="0">
              <a:buNone/>
              <a:tabLst>
                <a:tab pos="2447925" algn="l"/>
              </a:tabLst>
            </a:pPr>
            <a:r>
              <a:rPr lang="en-US" sz="2000" dirty="0"/>
              <a:t>(%r10, %13, 4)	_____</a:t>
            </a:r>
          </a:p>
          <a:p>
            <a:pPr marL="0" indent="0">
              <a:buNone/>
              <a:tabLst>
                <a:tab pos="2447925" algn="l"/>
              </a:tabLst>
            </a:pPr>
            <a:r>
              <a:rPr lang="en-US" sz="2000" dirty="0"/>
              <a:t>0xB(%r10, %r12)	_____</a:t>
            </a:r>
          </a:p>
          <a:p>
            <a:pPr marL="0" indent="0">
              <a:buNone/>
              <a:tabLst>
                <a:tab pos="2447925" algn="l"/>
              </a:tabLst>
            </a:pPr>
            <a:r>
              <a:rPr lang="en-US" sz="2000" dirty="0"/>
              <a:t>16(%r10, %r11, 8)	_____</a:t>
            </a:r>
          </a:p>
          <a:p>
            <a:pPr marL="0" indent="0">
              <a:buNone/>
              <a:tabLst>
                <a:tab pos="2447925" algn="l"/>
              </a:tabLst>
            </a:pPr>
            <a:r>
              <a:rPr lang="en-US" sz="2000" dirty="0"/>
              <a:t>-8(%r10, %r13, 4)	_____</a:t>
            </a:r>
          </a:p>
          <a:p>
            <a:pPr marL="0" indent="0">
              <a:buNone/>
              <a:tabLst>
                <a:tab pos="2447925" algn="l"/>
              </a:tabLst>
            </a:pPr>
            <a:r>
              <a:rPr lang="en-US" sz="2000" dirty="0"/>
              <a:t>0x20E(,%r12,2)	_____</a:t>
            </a:r>
          </a:p>
          <a:p>
            <a:pPr marL="0" indent="0">
              <a:buNone/>
              <a:tabLst>
                <a:tab pos="2447925" algn="l"/>
              </a:tabLst>
            </a:pPr>
            <a:r>
              <a:rPr lang="en-US" sz="2000" dirty="0"/>
              <a:t>507(%r11, %r13)	_____</a:t>
            </a:r>
          </a:p>
          <a:p>
            <a:pPr marL="0" indent="0">
              <a:buNone/>
              <a:tabLst>
                <a:tab pos="2447925" algn="l"/>
              </a:tabLst>
            </a:pPr>
            <a:endParaRPr lang="en-US" sz="2000" dirty="0"/>
          </a:p>
          <a:p>
            <a:pPr marL="0" indent="0">
              <a:buNone/>
              <a:tabLst>
                <a:tab pos="2447925" algn="l"/>
              </a:tabLst>
            </a:pPr>
            <a:endParaRPr lang="en-US" sz="2000" dirty="0"/>
          </a:p>
          <a:p>
            <a:pPr marL="0" indent="0">
              <a:buNone/>
              <a:tabLst>
                <a:tab pos="2447925" algn="l"/>
              </a:tabLst>
            </a:pPr>
            <a:endParaRPr lang="en-US" sz="2000" dirty="0"/>
          </a:p>
          <a:p>
            <a:pPr marL="0" indent="0">
              <a:buNone/>
              <a:tabLst>
                <a:tab pos="2733675" algn="l"/>
              </a:tabLst>
            </a:pPr>
            <a:endParaRPr lang="en-US" sz="2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91342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8">
                                            <p:txEl>
                                              <p:pRg st="9" end="9"/>
                                            </p:txEl>
                                          </p:spTgt>
                                        </p:tgtEl>
                                        <p:attrNameLst>
                                          <p:attrName>style.visibility</p:attrName>
                                        </p:attrNameLst>
                                      </p:cBhvr>
                                      <p:to>
                                        <p:strVal val="visible"/>
                                      </p:to>
                                    </p:set>
                                    <p:animEffect transition="in" filter="dissolve">
                                      <p:cBhvr>
                                        <p:cTn id="52" dur="500"/>
                                        <p:tgtEl>
                                          <p:spTgt spid="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8">
                                            <p:txEl>
                                              <p:pRg st="10" end="10"/>
                                            </p:txEl>
                                          </p:spTgt>
                                        </p:tgtEl>
                                        <p:attrNameLst>
                                          <p:attrName>style.visibility</p:attrName>
                                        </p:attrNameLst>
                                      </p:cBhvr>
                                      <p:to>
                                        <p:strVal val="visible"/>
                                      </p:to>
                                    </p:set>
                                    <p:animEffect transition="in" filter="dissolve">
                                      <p:cBhvr>
                                        <p:cTn id="57"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Load Effective Address</a:t>
            </a:r>
            <a:br>
              <a:rPr lang="en-US" dirty="0"/>
            </a:br>
            <a:r>
              <a:rPr lang="en-US" dirty="0"/>
              <a:t>Instruction</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b="1" dirty="0" err="1">
                <a:latin typeface="Lucida Console" panose="020B0609040504020204" pitchFamily="49" charset="0"/>
              </a:rPr>
              <a:t>leaq</a:t>
            </a:r>
            <a:r>
              <a:rPr lang="en-US" b="1" dirty="0">
                <a:latin typeface="Lucida Console" panose="020B0609040504020204" pitchFamily="49" charset="0"/>
              </a:rPr>
              <a:t> </a:t>
            </a:r>
            <a:r>
              <a:rPr lang="en-US" b="1" i="1" dirty="0">
                <a:latin typeface="Lucida Console" panose="020B0609040504020204" pitchFamily="49" charset="0"/>
              </a:rPr>
              <a:t>source</a:t>
            </a:r>
            <a:r>
              <a:rPr lang="en-US" b="1" dirty="0">
                <a:latin typeface="Lucida Console" panose="020B0609040504020204" pitchFamily="49" charset="0"/>
              </a:rPr>
              <a:t>, </a:t>
            </a:r>
            <a:r>
              <a:rPr lang="en-US" b="1" i="1" dirty="0">
                <a:latin typeface="Lucida Console" panose="020B0609040504020204" pitchFamily="49" charset="0"/>
              </a:rPr>
              <a:t>destination</a:t>
            </a:r>
            <a:endParaRPr lang="en-US" dirty="0"/>
          </a:p>
          <a:p>
            <a:r>
              <a:rPr lang="en-US" dirty="0"/>
              <a:t>Generates a pointer – does not dereference it</a:t>
            </a:r>
          </a:p>
          <a:p>
            <a:pPr lvl="1"/>
            <a:r>
              <a:rPr lang="en-US" i="1" dirty="0"/>
              <a:t>D</a:t>
            </a:r>
            <a:r>
              <a:rPr lang="en-US" dirty="0"/>
              <a:t>(R</a:t>
            </a:r>
            <a:r>
              <a:rPr lang="en-US" i="1" baseline="-25000" dirty="0"/>
              <a:t>b</a:t>
            </a:r>
            <a:r>
              <a:rPr lang="en-US" dirty="0"/>
              <a:t>, R</a:t>
            </a:r>
            <a:r>
              <a:rPr lang="en-US" i="1" baseline="-25000" dirty="0"/>
              <a:t>i</a:t>
            </a:r>
            <a:r>
              <a:rPr lang="en-US" dirty="0"/>
              <a:t>, </a:t>
            </a:r>
            <a:r>
              <a:rPr lang="en-US" i="1" dirty="0"/>
              <a:t>S</a:t>
            </a:r>
            <a:r>
              <a:rPr lang="en-US" dirty="0"/>
              <a:t>)	Reg[R</a:t>
            </a:r>
            <a:r>
              <a:rPr lang="en-US" i="1" baseline="-25000" dirty="0"/>
              <a:t>b</a:t>
            </a:r>
            <a:r>
              <a:rPr lang="en-US" dirty="0"/>
              <a:t>] + </a:t>
            </a:r>
            <a:r>
              <a:rPr lang="en-US" i="1" dirty="0"/>
              <a:t>S</a:t>
            </a:r>
            <a:r>
              <a:rPr lang="en-US" dirty="0"/>
              <a:t> * Reg[R</a:t>
            </a:r>
            <a:r>
              <a:rPr lang="en-US" i="1" baseline="-25000" dirty="0"/>
              <a:t>i</a:t>
            </a:r>
            <a:r>
              <a:rPr lang="en-US" dirty="0"/>
              <a:t>] + </a:t>
            </a:r>
            <a:r>
              <a:rPr lang="en-US" i="1" dirty="0"/>
              <a:t>D</a:t>
            </a:r>
            <a:endParaRPr lang="en-US" dirty="0"/>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C934BF44-EEA6-A24E-A0D4-26B8CA25A8AC}"/>
              </a:ext>
            </a:extLst>
          </p:cNvPr>
          <p:cNvSpPr/>
          <p:nvPr/>
        </p:nvSpPr>
        <p:spPr>
          <a:xfrm>
            <a:off x="489551" y="3885280"/>
            <a:ext cx="5606449" cy="203425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(const char *</a:t>
            </a:r>
            <a:r>
              <a:rPr lang="en-US" dirty="0" err="1">
                <a:solidFill>
                  <a:srgbClr val="00FA00"/>
                </a:solidFill>
                <a:latin typeface="Lucida Console" panose="020B0609040504020204" pitchFamily="49" charset="0"/>
              </a:rPr>
              <a:t>a_string</a:t>
            </a:r>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hello_world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char hello[] = "Hello, World!";</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my_print</a:t>
            </a:r>
            <a:r>
              <a:rPr lang="en-US" dirty="0">
                <a:solidFill>
                  <a:srgbClr val="00FA00"/>
                </a:solidFill>
                <a:latin typeface="Lucida Console" panose="020B0609040504020204" pitchFamily="49" charset="0"/>
              </a:rPr>
              <a:t>(hello);</a:t>
            </a:r>
          </a:p>
          <a:p>
            <a:r>
              <a:rPr lang="en-US" dirty="0">
                <a:solidFill>
                  <a:srgbClr val="00FA00"/>
                </a:solidFill>
                <a:latin typeface="Lucida Console" panose="020B0609040504020204" pitchFamily="49" charset="0"/>
              </a:rPr>
              <a:t>}</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58" name="TextBox 57">
            <a:extLst>
              <a:ext uri="{FF2B5EF4-FFF2-40B4-BE49-F238E27FC236}">
                <a16:creationId xmlns:a16="http://schemas.microsoft.com/office/drawing/2014/main" id="{D086B5FF-D176-274F-97FE-DEEF43744901}"/>
              </a:ext>
            </a:extLst>
          </p:cNvPr>
          <p:cNvSpPr txBox="1"/>
          <p:nvPr/>
        </p:nvSpPr>
        <p:spPr>
          <a:xfrm>
            <a:off x="8418447" y="2990068"/>
            <a:ext cx="2262094" cy="369332"/>
          </a:xfrm>
          <a:prstGeom prst="rect">
            <a:avLst/>
          </a:prstGeom>
          <a:noFill/>
        </p:spPr>
        <p:txBody>
          <a:bodyPr wrap="none" rtlCol="0">
            <a:spAutoFit/>
          </a:bodyPr>
          <a:lstStyle/>
          <a:p>
            <a:r>
              <a:rPr lang="en-US" dirty="0"/>
              <a:t>compiled with </a:t>
            </a:r>
            <a:r>
              <a:rPr lang="en-US" dirty="0" err="1"/>
              <a:t>gcc</a:t>
            </a:r>
            <a:r>
              <a:rPr lang="en-US" dirty="0"/>
              <a:t> -</a:t>
            </a:r>
            <a:r>
              <a:rPr lang="en-US" dirty="0" err="1"/>
              <a:t>Og</a:t>
            </a:r>
            <a:endParaRPr lang="en-US" dirty="0"/>
          </a:p>
        </p:txBody>
      </p:sp>
    </p:spTree>
    <p:extLst>
      <p:ext uri="{BB962C8B-B14F-4D97-AF65-F5344CB8AC3E}">
        <p14:creationId xmlns:p14="http://schemas.microsoft.com/office/powerpoint/2010/main" val="3385455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randombar(vertical)">
                                      <p:cBhvr>
                                        <p:cTn id="12" dur="500"/>
                                        <p:tgtEl>
                                          <p:spTgt spid="56"/>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randombar(vertical)">
                                      <p:cBhvr>
                                        <p:cTn id="1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6" grpId="0" animBg="1"/>
      <p:bldP spid="58"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223097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6653463" y="1829680"/>
            <a:ext cx="184731" cy="369332"/>
          </a:xfrm>
          <a:prstGeom prst="rect">
            <a:avLst/>
          </a:prstGeom>
          <a:noFill/>
        </p:spPr>
        <p:txBody>
          <a:bodyPr wrap="none" rtlCol="0">
            <a:spAutoFit/>
          </a:bodyPr>
          <a:lstStyle/>
          <a:p>
            <a:endParaRPr lang="en-US"/>
          </a:p>
        </p:txBody>
      </p:sp>
      <p:sp>
        <p:nvSpPr>
          <p:cNvPr id="61" name="Rectangle 60">
            <a:extLst>
              <a:ext uri="{FF2B5EF4-FFF2-40B4-BE49-F238E27FC236}">
                <a16:creationId xmlns:a16="http://schemas.microsoft.com/office/drawing/2014/main" id="{DBA5A69B-5DE8-7340-B6CA-AD95DFA4EF8F}"/>
              </a:ext>
            </a:extLst>
          </p:cNvPr>
          <p:cNvSpPr/>
          <p:nvPr/>
        </p:nvSpPr>
        <p:spPr>
          <a:xfrm>
            <a:off x="6216499" y="3771599"/>
            <a:ext cx="5834600" cy="4411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subq</a:t>
            </a:r>
            <a:r>
              <a:rPr lang="en-US" dirty="0">
                <a:solidFill>
                  <a:srgbClr val="00FA00"/>
                </a:solidFill>
                <a:latin typeface="Lucida Console" panose="020B0609040504020204" pitchFamily="49" charset="0"/>
              </a:rPr>
              <a:t>    $24, %</a:t>
            </a:r>
            <a:r>
              <a:rPr lang="en-US" dirty="0" err="1">
                <a:solidFill>
                  <a:srgbClr val="00FA00"/>
                </a:solidFill>
                <a:latin typeface="Lucida Console" panose="020B0609040504020204" pitchFamily="49" charset="0"/>
              </a:rPr>
              <a:t>rsp</a:t>
            </a:r>
            <a:endParaRPr lang="en-US" dirty="0">
              <a:solidFill>
                <a:srgbClr val="00FA00"/>
              </a:solidFill>
              <a:latin typeface="Lucida Console" panose="020B0609040504020204" pitchFamily="49" charset="0"/>
            </a:endParaRPr>
          </a:p>
        </p:txBody>
      </p:sp>
      <p:sp>
        <p:nvSpPr>
          <p:cNvPr id="64" name="Rectangle 63">
            <a:extLst>
              <a:ext uri="{FF2B5EF4-FFF2-40B4-BE49-F238E27FC236}">
                <a16:creationId xmlns:a16="http://schemas.microsoft.com/office/drawing/2014/main" id="{330B20E9-773F-8942-8F3A-BEB86A64BF89}"/>
              </a:ext>
            </a:extLst>
          </p:cNvPr>
          <p:cNvSpPr/>
          <p:nvPr/>
        </p:nvSpPr>
        <p:spPr>
          <a:xfrm>
            <a:off x="6216498" y="4043885"/>
            <a:ext cx="5834599" cy="619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movabsq</a:t>
            </a:r>
            <a:r>
              <a:rPr lang="en-US" dirty="0">
                <a:solidFill>
                  <a:srgbClr val="00FA00"/>
                </a:solidFill>
                <a:latin typeface="Lucida Console" panose="020B0609040504020204" pitchFamily="49" charset="0"/>
              </a:rPr>
              <a:t> $6278066737626506568, %</a:t>
            </a:r>
            <a:r>
              <a:rPr lang="en-US" dirty="0" err="1">
                <a:solidFill>
                  <a:srgbClr val="00FA00"/>
                </a:solidFill>
                <a:latin typeface="Lucida Console" panose="020B0609040504020204" pitchFamily="49" charset="0"/>
              </a:rPr>
              <a:t>rax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72" name="Rectangle 71">
            <a:extLst>
              <a:ext uri="{FF2B5EF4-FFF2-40B4-BE49-F238E27FC236}">
                <a16:creationId xmlns:a16="http://schemas.microsoft.com/office/drawing/2014/main" id="{5445BC09-6ECB-B54B-BC9C-1F50E9C70EA2}"/>
              </a:ext>
            </a:extLst>
          </p:cNvPr>
          <p:cNvSpPr/>
          <p:nvPr/>
        </p:nvSpPr>
        <p:spPr>
          <a:xfrm>
            <a:off x="1752938"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2856"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2774"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3020"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2938"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2856"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2774"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2938"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2856"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2774"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3020"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3020"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2938"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3020"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89" name="Rectangle 88">
            <a:extLst>
              <a:ext uri="{FF2B5EF4-FFF2-40B4-BE49-F238E27FC236}">
                <a16:creationId xmlns:a16="http://schemas.microsoft.com/office/drawing/2014/main" id="{53CFB0F3-CA5D-2144-8243-821AF76A45C8}"/>
              </a:ext>
            </a:extLst>
          </p:cNvPr>
          <p:cNvSpPr/>
          <p:nvPr/>
        </p:nvSpPr>
        <p:spPr>
          <a:xfrm>
            <a:off x="6216497" y="459769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movl</a:t>
            </a:r>
            <a:r>
              <a:rPr lang="en-US" dirty="0">
                <a:solidFill>
                  <a:srgbClr val="00FA00"/>
                </a:solidFill>
                <a:latin typeface="Lucida Console" panose="020B0609040504020204" pitchFamily="49" charset="0"/>
              </a:rPr>
              <a:t>    $1684828783, 10(%</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885256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dissolve">
                                      <p:cBhvr>
                                        <p:cTn id="7" dur="500"/>
                                        <p:tgtEl>
                                          <p:spTgt spid="61"/>
                                        </p:tgtEl>
                                      </p:cBhvr>
                                    </p:animEffect>
                                  </p:childTnLst>
                                </p:cTn>
                              </p:par>
                            </p:childTnLst>
                          </p:cTn>
                        </p:par>
                        <p:par>
                          <p:cTn id="8" fill="hold">
                            <p:stCondLst>
                              <p:cond delay="500"/>
                            </p:stCondLst>
                            <p:childTnLst>
                              <p:par>
                                <p:cTn id="9" presetID="42" presetClass="path" presetSubtype="0" accel="50000" decel="50000" fill="hold" nodeType="afterEffect">
                                  <p:stCondLst>
                                    <p:cond delay="500"/>
                                  </p:stCondLst>
                                  <p:childTnLst>
                                    <p:animMotion origin="layout" path="M -4.58333E-6 -3.33333E-6 L -4.58333E-6 0.34792 " pathEditMode="relative" rAng="0" ptsTypes="AA">
                                      <p:cBhvr>
                                        <p:cTn id="10" dur="2000" fill="hold"/>
                                        <p:tgtEl>
                                          <p:spTgt spid="59"/>
                                        </p:tgtEl>
                                        <p:attrNameLst>
                                          <p:attrName>ppt_x</p:attrName>
                                          <p:attrName>ppt_y</p:attrName>
                                        </p:attrNameLst>
                                      </p:cBhvr>
                                      <p:rCtr x="0" y="17384"/>
                                    </p:animMotion>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1" nodeType="clickEffect">
                                  <p:stCondLst>
                                    <p:cond delay="0"/>
                                  </p:stCondLst>
                                  <p:childTnLst>
                                    <p:animEffect transition="out" filter="dissolve">
                                      <p:cBhvr>
                                        <p:cTn id="14" dur="500"/>
                                        <p:tgtEl>
                                          <p:spTgt spid="61"/>
                                        </p:tgtEl>
                                      </p:cBhvr>
                                    </p:animEffect>
                                    <p:set>
                                      <p:cBhvr>
                                        <p:cTn id="15" dur="1" fill="hold">
                                          <p:stCondLst>
                                            <p:cond delay="499"/>
                                          </p:stCondLst>
                                        </p:cTn>
                                        <p:tgtEl>
                                          <p:spTgt spid="61"/>
                                        </p:tgtEl>
                                        <p:attrNameLst>
                                          <p:attrName>style.visibility</p:attrName>
                                        </p:attrNameLst>
                                      </p:cBhvr>
                                      <p:to>
                                        <p:strVal val="hidden"/>
                                      </p:to>
                                    </p:set>
                                  </p:childTnLst>
                                </p:cTn>
                              </p:par>
                              <p:par>
                                <p:cTn id="16" presetID="9" presetClass="entr" presetSubtype="0" fill="hold" grpId="0" nodeType="with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dissolve">
                                      <p:cBhvr>
                                        <p:cTn id="18" dur="500"/>
                                        <p:tgtEl>
                                          <p:spTgt spid="64"/>
                                        </p:tgtEl>
                                      </p:cBhvr>
                                    </p:animEffect>
                                  </p:childTnLst>
                                </p:cTn>
                              </p:par>
                              <p:par>
                                <p:cTn id="19" presetID="9" presetClass="entr" presetSubtype="0" fill="hold" grpId="0" nodeType="withEffect">
                                  <p:stCondLst>
                                    <p:cond delay="1000"/>
                                  </p:stCondLst>
                                  <p:childTnLst>
                                    <p:set>
                                      <p:cBhvr>
                                        <p:cTn id="20" dur="1" fill="hold">
                                          <p:stCondLst>
                                            <p:cond delay="0"/>
                                          </p:stCondLst>
                                        </p:cTn>
                                        <p:tgtEl>
                                          <p:spTgt spid="78"/>
                                        </p:tgtEl>
                                        <p:attrNameLst>
                                          <p:attrName>style.visibility</p:attrName>
                                        </p:attrNameLst>
                                      </p:cBhvr>
                                      <p:to>
                                        <p:strVal val="visible"/>
                                      </p:to>
                                    </p:set>
                                    <p:animEffect transition="in" filter="dissolve">
                                      <p:cBhvr>
                                        <p:cTn id="21" dur="500"/>
                                        <p:tgtEl>
                                          <p:spTgt spid="78"/>
                                        </p:tgtEl>
                                      </p:cBhvr>
                                    </p:animEffect>
                                  </p:childTnLst>
                                </p:cTn>
                              </p:par>
                              <p:par>
                                <p:cTn id="22" presetID="9" presetClass="entr" presetSubtype="0" fill="hold" grpId="0" nodeType="withEffect">
                                  <p:stCondLst>
                                    <p:cond delay="1000"/>
                                  </p:stCondLst>
                                  <p:childTnLst>
                                    <p:set>
                                      <p:cBhvr>
                                        <p:cTn id="23" dur="1" fill="hold">
                                          <p:stCondLst>
                                            <p:cond delay="0"/>
                                          </p:stCondLst>
                                        </p:cTn>
                                        <p:tgtEl>
                                          <p:spTgt spid="79"/>
                                        </p:tgtEl>
                                        <p:attrNameLst>
                                          <p:attrName>style.visibility</p:attrName>
                                        </p:attrNameLst>
                                      </p:cBhvr>
                                      <p:to>
                                        <p:strVal val="visible"/>
                                      </p:to>
                                    </p:set>
                                    <p:animEffect transition="in" filter="dissolve">
                                      <p:cBhvr>
                                        <p:cTn id="24" dur="500"/>
                                        <p:tgtEl>
                                          <p:spTgt spid="79"/>
                                        </p:tgtEl>
                                      </p:cBhvr>
                                    </p:animEffect>
                                  </p:childTnLst>
                                </p:cTn>
                              </p:par>
                              <p:par>
                                <p:cTn id="25" presetID="9" presetClass="entr" presetSubtype="0" fill="hold" grpId="0" nodeType="withEffect">
                                  <p:stCondLst>
                                    <p:cond delay="1000"/>
                                  </p:stCondLst>
                                  <p:childTnLst>
                                    <p:set>
                                      <p:cBhvr>
                                        <p:cTn id="26" dur="1" fill="hold">
                                          <p:stCondLst>
                                            <p:cond delay="0"/>
                                          </p:stCondLst>
                                        </p:cTn>
                                        <p:tgtEl>
                                          <p:spTgt spid="82"/>
                                        </p:tgtEl>
                                        <p:attrNameLst>
                                          <p:attrName>style.visibility</p:attrName>
                                        </p:attrNameLst>
                                      </p:cBhvr>
                                      <p:to>
                                        <p:strVal val="visible"/>
                                      </p:to>
                                    </p:set>
                                    <p:animEffect transition="in" filter="dissolve">
                                      <p:cBhvr>
                                        <p:cTn id="27" dur="500"/>
                                        <p:tgtEl>
                                          <p:spTgt spid="82"/>
                                        </p:tgtEl>
                                      </p:cBhvr>
                                    </p:animEffect>
                                  </p:childTnLst>
                                </p:cTn>
                              </p:par>
                              <p:par>
                                <p:cTn id="28" presetID="9" presetClass="entr" presetSubtype="0" fill="hold" grpId="0" nodeType="withEffect">
                                  <p:stCondLst>
                                    <p:cond delay="1000"/>
                                  </p:stCondLst>
                                  <p:childTnLst>
                                    <p:set>
                                      <p:cBhvr>
                                        <p:cTn id="29" dur="1" fill="hold">
                                          <p:stCondLst>
                                            <p:cond delay="0"/>
                                          </p:stCondLst>
                                        </p:cTn>
                                        <p:tgtEl>
                                          <p:spTgt spid="81"/>
                                        </p:tgtEl>
                                        <p:attrNameLst>
                                          <p:attrName>style.visibility</p:attrName>
                                        </p:attrNameLst>
                                      </p:cBhvr>
                                      <p:to>
                                        <p:strVal val="visible"/>
                                      </p:to>
                                    </p:set>
                                    <p:animEffect transition="in" filter="dissolve">
                                      <p:cBhvr>
                                        <p:cTn id="30" dur="500"/>
                                        <p:tgtEl>
                                          <p:spTgt spid="81"/>
                                        </p:tgtEl>
                                      </p:cBhvr>
                                    </p:animEffect>
                                  </p:childTnLst>
                                </p:cTn>
                              </p:par>
                              <p:par>
                                <p:cTn id="31" presetID="9" presetClass="entr" presetSubtype="0" fill="hold" grpId="0" nodeType="withEffect">
                                  <p:stCondLst>
                                    <p:cond delay="1000"/>
                                  </p:stCondLst>
                                  <p:childTnLst>
                                    <p:set>
                                      <p:cBhvr>
                                        <p:cTn id="32" dur="1" fill="hold">
                                          <p:stCondLst>
                                            <p:cond delay="0"/>
                                          </p:stCondLst>
                                        </p:cTn>
                                        <p:tgtEl>
                                          <p:spTgt spid="80"/>
                                        </p:tgtEl>
                                        <p:attrNameLst>
                                          <p:attrName>style.visibility</p:attrName>
                                        </p:attrNameLst>
                                      </p:cBhvr>
                                      <p:to>
                                        <p:strVal val="visible"/>
                                      </p:to>
                                    </p:set>
                                    <p:animEffect transition="in" filter="dissolve">
                                      <p:cBhvr>
                                        <p:cTn id="33" dur="500"/>
                                        <p:tgtEl>
                                          <p:spTgt spid="80"/>
                                        </p:tgtEl>
                                      </p:cBhvr>
                                    </p:animEffect>
                                  </p:childTnLst>
                                </p:cTn>
                              </p:par>
                              <p:par>
                                <p:cTn id="34" presetID="9" presetClass="entr" presetSubtype="0" fill="hold" grpId="0" nodeType="withEffect">
                                  <p:stCondLst>
                                    <p:cond delay="1000"/>
                                  </p:stCondLst>
                                  <p:childTnLst>
                                    <p:set>
                                      <p:cBhvr>
                                        <p:cTn id="35" dur="1" fill="hold">
                                          <p:stCondLst>
                                            <p:cond delay="0"/>
                                          </p:stCondLst>
                                        </p:cTn>
                                        <p:tgtEl>
                                          <p:spTgt spid="84"/>
                                        </p:tgtEl>
                                        <p:attrNameLst>
                                          <p:attrName>style.visibility</p:attrName>
                                        </p:attrNameLst>
                                      </p:cBhvr>
                                      <p:to>
                                        <p:strVal val="visible"/>
                                      </p:to>
                                    </p:set>
                                    <p:animEffect transition="in" filter="dissolve">
                                      <p:cBhvr>
                                        <p:cTn id="36" dur="500"/>
                                        <p:tgtEl>
                                          <p:spTgt spid="84"/>
                                        </p:tgtEl>
                                      </p:cBhvr>
                                    </p:animEffect>
                                  </p:childTnLst>
                                </p:cTn>
                              </p:par>
                              <p:par>
                                <p:cTn id="37" presetID="9" presetClass="entr" presetSubtype="0" fill="hold" grpId="0" nodeType="withEffect">
                                  <p:stCondLst>
                                    <p:cond delay="1000"/>
                                  </p:stCondLst>
                                  <p:childTnLst>
                                    <p:set>
                                      <p:cBhvr>
                                        <p:cTn id="38" dur="1" fill="hold">
                                          <p:stCondLst>
                                            <p:cond delay="0"/>
                                          </p:stCondLst>
                                        </p:cTn>
                                        <p:tgtEl>
                                          <p:spTgt spid="88"/>
                                        </p:tgtEl>
                                        <p:attrNameLst>
                                          <p:attrName>style.visibility</p:attrName>
                                        </p:attrNameLst>
                                      </p:cBhvr>
                                      <p:to>
                                        <p:strVal val="visible"/>
                                      </p:to>
                                    </p:set>
                                    <p:animEffect transition="in" filter="dissolve">
                                      <p:cBhvr>
                                        <p:cTn id="39" dur="500"/>
                                        <p:tgtEl>
                                          <p:spTgt spid="88"/>
                                        </p:tgtEl>
                                      </p:cBhvr>
                                    </p:animEffect>
                                  </p:childTnLst>
                                </p:cTn>
                              </p:par>
                              <p:par>
                                <p:cTn id="40" presetID="9" presetClass="entr" presetSubtype="0" fill="hold" grpId="0" nodeType="withEffect">
                                  <p:stCondLst>
                                    <p:cond delay="1000"/>
                                  </p:stCondLst>
                                  <p:childTnLst>
                                    <p:set>
                                      <p:cBhvr>
                                        <p:cTn id="41" dur="1" fill="hold">
                                          <p:stCondLst>
                                            <p:cond delay="0"/>
                                          </p:stCondLst>
                                        </p:cTn>
                                        <p:tgtEl>
                                          <p:spTgt spid="85"/>
                                        </p:tgtEl>
                                        <p:attrNameLst>
                                          <p:attrName>style.visibility</p:attrName>
                                        </p:attrNameLst>
                                      </p:cBhvr>
                                      <p:to>
                                        <p:strVal val="visible"/>
                                      </p:to>
                                    </p:set>
                                    <p:animEffect transition="in" filter="dissolve">
                                      <p:cBhvr>
                                        <p:cTn id="42" dur="500"/>
                                        <p:tgtEl>
                                          <p:spTgt spid="85"/>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xit" presetSubtype="0" fill="hold" grpId="1" nodeType="clickEffect">
                                  <p:stCondLst>
                                    <p:cond delay="0"/>
                                  </p:stCondLst>
                                  <p:childTnLst>
                                    <p:animEffect transition="out" filter="dissolve">
                                      <p:cBhvr>
                                        <p:cTn id="46" dur="500"/>
                                        <p:tgtEl>
                                          <p:spTgt spid="64"/>
                                        </p:tgtEl>
                                      </p:cBhvr>
                                    </p:animEffect>
                                    <p:set>
                                      <p:cBhvr>
                                        <p:cTn id="47" dur="1" fill="hold">
                                          <p:stCondLst>
                                            <p:cond delay="499"/>
                                          </p:stCondLst>
                                        </p:cTn>
                                        <p:tgtEl>
                                          <p:spTgt spid="64"/>
                                        </p:tgtEl>
                                        <p:attrNameLst>
                                          <p:attrName>style.visibility</p:attrName>
                                        </p:attrNameLst>
                                      </p:cBhvr>
                                      <p:to>
                                        <p:strVal val="hidden"/>
                                      </p:to>
                                    </p:set>
                                  </p:childTnLst>
                                </p:cTn>
                              </p:par>
                              <p:par>
                                <p:cTn id="48" presetID="9" presetClass="entr" presetSubtype="0" fill="hold" grpId="0" nodeType="withEffect">
                                  <p:stCondLst>
                                    <p:cond delay="0"/>
                                  </p:stCondLst>
                                  <p:childTnLst>
                                    <p:set>
                                      <p:cBhvr>
                                        <p:cTn id="49" dur="1" fill="hold">
                                          <p:stCondLst>
                                            <p:cond delay="0"/>
                                          </p:stCondLst>
                                        </p:cTn>
                                        <p:tgtEl>
                                          <p:spTgt spid="89"/>
                                        </p:tgtEl>
                                        <p:attrNameLst>
                                          <p:attrName>style.visibility</p:attrName>
                                        </p:attrNameLst>
                                      </p:cBhvr>
                                      <p:to>
                                        <p:strVal val="visible"/>
                                      </p:to>
                                    </p:set>
                                    <p:animEffect transition="in" filter="dissolve">
                                      <p:cBhvr>
                                        <p:cTn id="50" dur="500"/>
                                        <p:tgtEl>
                                          <p:spTgt spid="89"/>
                                        </p:tgtEl>
                                      </p:cBhvr>
                                    </p:animEffect>
                                  </p:childTnLst>
                                </p:cTn>
                              </p:par>
                              <p:par>
                                <p:cTn id="51" presetID="9" presetClass="entr" presetSubtype="0" fill="hold" grpId="0" nodeType="withEffect">
                                  <p:stCondLst>
                                    <p:cond delay="1000"/>
                                  </p:stCondLst>
                                  <p:childTnLst>
                                    <p:set>
                                      <p:cBhvr>
                                        <p:cTn id="52" dur="1" fill="hold">
                                          <p:stCondLst>
                                            <p:cond delay="0"/>
                                          </p:stCondLst>
                                        </p:cTn>
                                        <p:tgtEl>
                                          <p:spTgt spid="77"/>
                                        </p:tgtEl>
                                        <p:attrNameLst>
                                          <p:attrName>style.visibility</p:attrName>
                                        </p:attrNameLst>
                                      </p:cBhvr>
                                      <p:to>
                                        <p:strVal val="visible"/>
                                      </p:to>
                                    </p:set>
                                    <p:animEffect transition="in" filter="dissolve">
                                      <p:cBhvr>
                                        <p:cTn id="53" dur="500"/>
                                        <p:tgtEl>
                                          <p:spTgt spid="77"/>
                                        </p:tgtEl>
                                      </p:cBhvr>
                                    </p:animEffect>
                                  </p:childTnLst>
                                </p:cTn>
                              </p:par>
                              <p:par>
                                <p:cTn id="54" presetID="9" presetClass="entr" presetSubtype="0" fill="hold" grpId="0" nodeType="withEffect">
                                  <p:stCondLst>
                                    <p:cond delay="1000"/>
                                  </p:stCondLst>
                                  <p:childTnLst>
                                    <p:set>
                                      <p:cBhvr>
                                        <p:cTn id="55" dur="1" fill="hold">
                                          <p:stCondLst>
                                            <p:cond delay="0"/>
                                          </p:stCondLst>
                                        </p:cTn>
                                        <p:tgtEl>
                                          <p:spTgt spid="83"/>
                                        </p:tgtEl>
                                        <p:attrNameLst>
                                          <p:attrName>style.visibility</p:attrName>
                                        </p:attrNameLst>
                                      </p:cBhvr>
                                      <p:to>
                                        <p:strVal val="visible"/>
                                      </p:to>
                                    </p:set>
                                    <p:animEffect transition="in" filter="dissolve">
                                      <p:cBhvr>
                                        <p:cTn id="56" dur="500"/>
                                        <p:tgtEl>
                                          <p:spTgt spid="83"/>
                                        </p:tgtEl>
                                      </p:cBhvr>
                                    </p:animEffect>
                                  </p:childTnLst>
                                </p:cTn>
                              </p:par>
                              <p:par>
                                <p:cTn id="57" presetID="9" presetClass="entr" presetSubtype="0" fill="hold" grpId="0" nodeType="withEffect">
                                  <p:stCondLst>
                                    <p:cond delay="1000"/>
                                  </p:stCondLst>
                                  <p:childTnLst>
                                    <p:set>
                                      <p:cBhvr>
                                        <p:cTn id="58" dur="1" fill="hold">
                                          <p:stCondLst>
                                            <p:cond delay="0"/>
                                          </p:stCondLst>
                                        </p:cTn>
                                        <p:tgtEl>
                                          <p:spTgt spid="74"/>
                                        </p:tgtEl>
                                        <p:attrNameLst>
                                          <p:attrName>style.visibility</p:attrName>
                                        </p:attrNameLst>
                                      </p:cBhvr>
                                      <p:to>
                                        <p:strVal val="visible"/>
                                      </p:to>
                                    </p:set>
                                    <p:animEffect transition="in" filter="dissolve">
                                      <p:cBhvr>
                                        <p:cTn id="59" dur="500"/>
                                        <p:tgtEl>
                                          <p:spTgt spid="74"/>
                                        </p:tgtEl>
                                      </p:cBhvr>
                                    </p:animEffect>
                                  </p:childTnLst>
                                </p:cTn>
                              </p:par>
                              <p:par>
                                <p:cTn id="60" presetID="9" presetClass="entr" presetSubtype="0" fill="hold" grpId="0" nodeType="withEffect">
                                  <p:stCondLst>
                                    <p:cond delay="1000"/>
                                  </p:stCondLst>
                                  <p:childTnLst>
                                    <p:set>
                                      <p:cBhvr>
                                        <p:cTn id="61" dur="1" fill="hold">
                                          <p:stCondLst>
                                            <p:cond delay="0"/>
                                          </p:stCondLst>
                                        </p:cTn>
                                        <p:tgtEl>
                                          <p:spTgt spid="73"/>
                                        </p:tgtEl>
                                        <p:attrNameLst>
                                          <p:attrName>style.visibility</p:attrName>
                                        </p:attrNameLst>
                                      </p:cBhvr>
                                      <p:to>
                                        <p:strVal val="visible"/>
                                      </p:to>
                                    </p:set>
                                    <p:animEffect transition="in" filter="dissolve">
                                      <p:cBhvr>
                                        <p:cTn id="62" dur="500"/>
                                        <p:tgtEl>
                                          <p:spTgt spid="73"/>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xit" presetSubtype="0" fill="hold" grpId="1" nodeType="clickEffect">
                                  <p:stCondLst>
                                    <p:cond delay="0"/>
                                  </p:stCondLst>
                                  <p:childTnLst>
                                    <p:animEffect transition="out" filter="dissolve">
                                      <p:cBhvr>
                                        <p:cTn id="66" dur="500"/>
                                        <p:tgtEl>
                                          <p:spTgt spid="89"/>
                                        </p:tgtEl>
                                      </p:cBhvr>
                                    </p:animEffect>
                                    <p:set>
                                      <p:cBhvr>
                                        <p:cTn id="67" dur="1" fill="hold">
                                          <p:stCondLst>
                                            <p:cond delay="499"/>
                                          </p:stCondLst>
                                        </p:cTn>
                                        <p:tgtEl>
                                          <p:spTgt spid="89"/>
                                        </p:tgtEl>
                                        <p:attrNameLst>
                                          <p:attrName>style.visibility</p:attrName>
                                        </p:attrNameLst>
                                      </p:cBhvr>
                                      <p:to>
                                        <p:strVal val="hidden"/>
                                      </p:to>
                                    </p:set>
                                  </p:childTnLst>
                                </p:cTn>
                              </p:par>
                              <p:par>
                                <p:cTn id="68" presetID="9" presetClass="entr" presetSubtype="0" fill="hold" grpId="0" nodeType="withEffect">
                                  <p:stCondLst>
                                    <p:cond delay="0"/>
                                  </p:stCondLst>
                                  <p:childTnLst>
                                    <p:set>
                                      <p:cBhvr>
                                        <p:cTn id="69" dur="1" fill="hold">
                                          <p:stCondLst>
                                            <p:cond delay="0"/>
                                          </p:stCondLst>
                                        </p:cTn>
                                        <p:tgtEl>
                                          <p:spTgt spid="90"/>
                                        </p:tgtEl>
                                        <p:attrNameLst>
                                          <p:attrName>style.visibility</p:attrName>
                                        </p:attrNameLst>
                                      </p:cBhvr>
                                      <p:to>
                                        <p:strVal val="visible"/>
                                      </p:to>
                                    </p:set>
                                    <p:animEffect transition="in" filter="dissolve">
                                      <p:cBhvr>
                                        <p:cTn id="70" dur="500"/>
                                        <p:tgtEl>
                                          <p:spTgt spid="90"/>
                                        </p:tgtEl>
                                      </p:cBhvr>
                                    </p:animEffect>
                                  </p:childTnLst>
                                </p:cTn>
                              </p:par>
                              <p:par>
                                <p:cTn id="71" presetID="9" presetClass="entr" presetSubtype="0" fill="hold" grpId="0" nodeType="withEffect">
                                  <p:stCondLst>
                                    <p:cond delay="500"/>
                                  </p:stCondLst>
                                  <p:childTnLst>
                                    <p:set>
                                      <p:cBhvr>
                                        <p:cTn id="72" dur="1" fill="hold">
                                          <p:stCondLst>
                                            <p:cond delay="0"/>
                                          </p:stCondLst>
                                        </p:cTn>
                                        <p:tgtEl>
                                          <p:spTgt spid="76"/>
                                        </p:tgtEl>
                                        <p:attrNameLst>
                                          <p:attrName>style.visibility</p:attrName>
                                        </p:attrNameLst>
                                      </p:cBhvr>
                                      <p:to>
                                        <p:strVal val="visible"/>
                                      </p:to>
                                    </p:set>
                                    <p:animEffect transition="in" filter="dissolve">
                                      <p:cBhvr>
                                        <p:cTn id="73" dur="500"/>
                                        <p:tgtEl>
                                          <p:spTgt spid="76"/>
                                        </p:tgtEl>
                                      </p:cBhvr>
                                    </p:animEffect>
                                  </p:childTnLst>
                                </p:cTn>
                              </p:par>
                              <p:par>
                                <p:cTn id="74" presetID="9" presetClass="entr" presetSubtype="0" fill="hold" grpId="0" nodeType="withEffect">
                                  <p:stCondLst>
                                    <p:cond delay="500"/>
                                  </p:stCondLst>
                                  <p:childTnLst>
                                    <p:set>
                                      <p:cBhvr>
                                        <p:cTn id="75" dur="1" fill="hold">
                                          <p:stCondLst>
                                            <p:cond delay="0"/>
                                          </p:stCondLst>
                                        </p:cTn>
                                        <p:tgtEl>
                                          <p:spTgt spid="72"/>
                                        </p:tgtEl>
                                        <p:attrNameLst>
                                          <p:attrName>style.visibility</p:attrName>
                                        </p:attrNameLst>
                                      </p:cBhvr>
                                      <p:to>
                                        <p:strVal val="visible"/>
                                      </p:to>
                                    </p:set>
                                    <p:animEffect transition="in" filter="dissolve">
                                      <p:cBhvr>
                                        <p:cTn id="76"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1" grpId="1"/>
      <p:bldP spid="64" grpId="0"/>
      <p:bldP spid="64" grpId="1"/>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89" grpId="0"/>
      <p:bldP spid="89" grpId="1"/>
      <p:bldP spid="90"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2(%</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12" name="Rectangle 11">
            <a:extLst>
              <a:ext uri="{FF2B5EF4-FFF2-40B4-BE49-F238E27FC236}">
                <a16:creationId xmlns:a16="http://schemas.microsoft.com/office/drawing/2014/main" id="{D0AF94D2-0B44-3C4B-BBAB-ABAE3014B27F}"/>
              </a:ext>
            </a:extLst>
          </p:cNvPr>
          <p:cNvSpPr/>
          <p:nvPr/>
        </p:nvSpPr>
        <p:spPr>
          <a:xfrm>
            <a:off x="1752939"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3" name="Rectangle 12">
            <a:extLst>
              <a:ext uri="{FF2B5EF4-FFF2-40B4-BE49-F238E27FC236}">
                <a16:creationId xmlns:a16="http://schemas.microsoft.com/office/drawing/2014/main" id="{02B78F46-FB84-FA4A-8C34-2E046382D0E8}"/>
              </a:ext>
            </a:extLst>
          </p:cNvPr>
          <p:cNvSpPr/>
          <p:nvPr/>
        </p:nvSpPr>
        <p:spPr>
          <a:xfrm>
            <a:off x="2522857" y="2213757"/>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4" name="Rectangle 13">
            <a:extLst>
              <a:ext uri="{FF2B5EF4-FFF2-40B4-BE49-F238E27FC236}">
                <a16:creationId xmlns:a16="http://schemas.microsoft.com/office/drawing/2014/main" id="{384329AA-A45E-3145-9A7F-28018048E5AF}"/>
              </a:ext>
            </a:extLst>
          </p:cNvPr>
          <p:cNvSpPr/>
          <p:nvPr/>
        </p:nvSpPr>
        <p:spPr>
          <a:xfrm>
            <a:off x="3292775"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6" name="Rectangle 15">
            <a:extLst>
              <a:ext uri="{FF2B5EF4-FFF2-40B4-BE49-F238E27FC236}">
                <a16:creationId xmlns:a16="http://schemas.microsoft.com/office/drawing/2014/main" id="{F609E66A-4DAE-EC42-8E9D-AA6E38806170}"/>
              </a:ext>
            </a:extLst>
          </p:cNvPr>
          <p:cNvSpPr/>
          <p:nvPr/>
        </p:nvSpPr>
        <p:spPr>
          <a:xfrm>
            <a:off x="1752939"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7" name="Rectangle 16">
            <a:extLst>
              <a:ext uri="{FF2B5EF4-FFF2-40B4-BE49-F238E27FC236}">
                <a16:creationId xmlns:a16="http://schemas.microsoft.com/office/drawing/2014/main" id="{D54A6568-3D4C-D945-8CF1-C551FBE402A7}"/>
              </a:ext>
            </a:extLst>
          </p:cNvPr>
          <p:cNvSpPr/>
          <p:nvPr/>
        </p:nvSpPr>
        <p:spPr>
          <a:xfrm>
            <a:off x="2522857" y="262793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18" name="Rectangle 17">
            <a:extLst>
              <a:ext uri="{FF2B5EF4-FFF2-40B4-BE49-F238E27FC236}">
                <a16:creationId xmlns:a16="http://schemas.microsoft.com/office/drawing/2014/main" id="{145F2484-83CA-8D43-B986-C8229BC8872A}"/>
              </a:ext>
            </a:extLst>
          </p:cNvPr>
          <p:cNvSpPr/>
          <p:nvPr/>
        </p:nvSpPr>
        <p:spPr>
          <a:xfrm>
            <a:off x="3292775"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7" name="Rectangle 26">
            <a:extLst>
              <a:ext uri="{FF2B5EF4-FFF2-40B4-BE49-F238E27FC236}">
                <a16:creationId xmlns:a16="http://schemas.microsoft.com/office/drawing/2014/main" id="{9DEEE39F-469A-B74D-B831-E55752467796}"/>
              </a:ext>
            </a:extLst>
          </p:cNvPr>
          <p:cNvSpPr/>
          <p:nvPr/>
        </p:nvSpPr>
        <p:spPr>
          <a:xfrm>
            <a:off x="983021" y="2213756"/>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8" name="Rectangle 27">
            <a:extLst>
              <a:ext uri="{FF2B5EF4-FFF2-40B4-BE49-F238E27FC236}">
                <a16:creationId xmlns:a16="http://schemas.microsoft.com/office/drawing/2014/main" id="{59D46361-42BC-974D-9AD1-739F84493345}"/>
              </a:ext>
            </a:extLst>
          </p:cNvPr>
          <p:cNvSpPr/>
          <p:nvPr/>
        </p:nvSpPr>
        <p:spPr>
          <a:xfrm>
            <a:off x="983021" y="2627936"/>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29" name="Rectangle 28">
            <a:extLst>
              <a:ext uri="{FF2B5EF4-FFF2-40B4-BE49-F238E27FC236}">
                <a16:creationId xmlns:a16="http://schemas.microsoft.com/office/drawing/2014/main" id="{D21698D9-D4C7-2848-B74D-79692305436D}"/>
              </a:ext>
            </a:extLst>
          </p:cNvPr>
          <p:cNvSpPr/>
          <p:nvPr/>
        </p:nvSpPr>
        <p:spPr>
          <a:xfrm>
            <a:off x="1752939"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0" name="Rectangle 29">
            <a:extLst>
              <a:ext uri="{FF2B5EF4-FFF2-40B4-BE49-F238E27FC236}">
                <a16:creationId xmlns:a16="http://schemas.microsoft.com/office/drawing/2014/main" id="{8C610EAE-464B-8D48-BA6E-84B5F5A11E08}"/>
              </a:ext>
            </a:extLst>
          </p:cNvPr>
          <p:cNvSpPr/>
          <p:nvPr/>
        </p:nvSpPr>
        <p:spPr>
          <a:xfrm>
            <a:off x="2522857" y="298009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1" name="Rectangle 30">
            <a:extLst>
              <a:ext uri="{FF2B5EF4-FFF2-40B4-BE49-F238E27FC236}">
                <a16:creationId xmlns:a16="http://schemas.microsoft.com/office/drawing/2014/main" id="{490EAEB3-467E-EE44-BCA8-685A7547E89D}"/>
              </a:ext>
            </a:extLst>
          </p:cNvPr>
          <p:cNvSpPr/>
          <p:nvPr/>
        </p:nvSpPr>
        <p:spPr>
          <a:xfrm>
            <a:off x="3292775"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2" name="Rectangle 31">
            <a:extLst>
              <a:ext uri="{FF2B5EF4-FFF2-40B4-BE49-F238E27FC236}">
                <a16:creationId xmlns:a16="http://schemas.microsoft.com/office/drawing/2014/main" id="{5B04FA9C-DAB5-AF41-96C0-4C369A0ECCAE}"/>
              </a:ext>
            </a:extLst>
          </p:cNvPr>
          <p:cNvSpPr/>
          <p:nvPr/>
        </p:nvSpPr>
        <p:spPr>
          <a:xfrm>
            <a:off x="1752939"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33" name="Rectangle 32">
            <a:extLst>
              <a:ext uri="{FF2B5EF4-FFF2-40B4-BE49-F238E27FC236}">
                <a16:creationId xmlns:a16="http://schemas.microsoft.com/office/drawing/2014/main" id="{B00F4E92-D2BC-FA4F-829B-00F694505A33}"/>
              </a:ext>
            </a:extLst>
          </p:cNvPr>
          <p:cNvSpPr/>
          <p:nvPr/>
        </p:nvSpPr>
        <p:spPr>
          <a:xfrm>
            <a:off x="2522857" y="33942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‘d’</a:t>
            </a:r>
          </a:p>
        </p:txBody>
      </p:sp>
      <p:sp>
        <p:nvSpPr>
          <p:cNvPr id="34" name="Rectangle 33">
            <a:extLst>
              <a:ext uri="{FF2B5EF4-FFF2-40B4-BE49-F238E27FC236}">
                <a16:creationId xmlns:a16="http://schemas.microsoft.com/office/drawing/2014/main" id="{31E617E2-8AF7-F74D-BF30-516392684A7E}"/>
              </a:ext>
            </a:extLst>
          </p:cNvPr>
          <p:cNvSpPr/>
          <p:nvPr/>
        </p:nvSpPr>
        <p:spPr>
          <a:xfrm>
            <a:off x="3292775"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35" name="Rectangle 34">
            <a:extLst>
              <a:ext uri="{FF2B5EF4-FFF2-40B4-BE49-F238E27FC236}">
                <a16:creationId xmlns:a16="http://schemas.microsoft.com/office/drawing/2014/main" id="{C09C90B1-86B7-6244-85D3-D0D4C6CDA191}"/>
              </a:ext>
            </a:extLst>
          </p:cNvPr>
          <p:cNvSpPr/>
          <p:nvPr/>
        </p:nvSpPr>
        <p:spPr>
          <a:xfrm>
            <a:off x="983021" y="298009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36" name="Rectangle 35">
            <a:extLst>
              <a:ext uri="{FF2B5EF4-FFF2-40B4-BE49-F238E27FC236}">
                <a16:creationId xmlns:a16="http://schemas.microsoft.com/office/drawing/2014/main" id="{D624C45B-8852-A343-8F87-A817E87B8EAE}"/>
              </a:ext>
            </a:extLst>
          </p:cNvPr>
          <p:cNvSpPr/>
          <p:nvPr/>
        </p:nvSpPr>
        <p:spPr>
          <a:xfrm>
            <a:off x="983021" y="33942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a:t>
            </a:r>
          </a:p>
        </p:txBody>
      </p:sp>
      <p:sp>
        <p:nvSpPr>
          <p:cNvPr id="37" name="Rectangle 36">
            <a:extLst>
              <a:ext uri="{FF2B5EF4-FFF2-40B4-BE49-F238E27FC236}">
                <a16:creationId xmlns:a16="http://schemas.microsoft.com/office/drawing/2014/main" id="{C92CB9BD-F5DA-E540-A81B-B8707976A154}"/>
              </a:ext>
            </a:extLst>
          </p:cNvPr>
          <p:cNvSpPr/>
          <p:nvPr/>
        </p:nvSpPr>
        <p:spPr>
          <a:xfrm>
            <a:off x="1752939"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38" name="Rectangle 37">
            <a:extLst>
              <a:ext uri="{FF2B5EF4-FFF2-40B4-BE49-F238E27FC236}">
                <a16:creationId xmlns:a16="http://schemas.microsoft.com/office/drawing/2014/main" id="{9BE60052-AA60-8643-87E3-C3064BD9633C}"/>
              </a:ext>
            </a:extLst>
          </p:cNvPr>
          <p:cNvSpPr/>
          <p:nvPr/>
        </p:nvSpPr>
        <p:spPr>
          <a:xfrm>
            <a:off x="2522857" y="3798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‘W’</a:t>
            </a:r>
          </a:p>
        </p:txBody>
      </p:sp>
      <p:sp>
        <p:nvSpPr>
          <p:cNvPr id="39" name="Rectangle 38">
            <a:extLst>
              <a:ext uri="{FF2B5EF4-FFF2-40B4-BE49-F238E27FC236}">
                <a16:creationId xmlns:a16="http://schemas.microsoft.com/office/drawing/2014/main" id="{40B982DD-C28A-2A48-972F-403695069A4C}"/>
              </a:ext>
            </a:extLst>
          </p:cNvPr>
          <p:cNvSpPr/>
          <p:nvPr/>
        </p:nvSpPr>
        <p:spPr>
          <a:xfrm>
            <a:off x="3292775"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 ‘</a:t>
            </a:r>
          </a:p>
        </p:txBody>
      </p:sp>
      <p:sp>
        <p:nvSpPr>
          <p:cNvPr id="40" name="Rectangle 39">
            <a:extLst>
              <a:ext uri="{FF2B5EF4-FFF2-40B4-BE49-F238E27FC236}">
                <a16:creationId xmlns:a16="http://schemas.microsoft.com/office/drawing/2014/main" id="{5F80B220-FA27-5D4D-848A-E7AA8D9C915F}"/>
              </a:ext>
            </a:extLst>
          </p:cNvPr>
          <p:cNvSpPr/>
          <p:nvPr/>
        </p:nvSpPr>
        <p:spPr>
          <a:xfrm>
            <a:off x="1752939"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‘o’</a:t>
            </a:r>
          </a:p>
        </p:txBody>
      </p:sp>
      <p:sp>
        <p:nvSpPr>
          <p:cNvPr id="41" name="Rectangle 40">
            <a:extLst>
              <a:ext uri="{FF2B5EF4-FFF2-40B4-BE49-F238E27FC236}">
                <a16:creationId xmlns:a16="http://schemas.microsoft.com/office/drawing/2014/main" id="{2686776D-58CD-5E43-87DB-1DA22C8B7EB8}"/>
              </a:ext>
            </a:extLst>
          </p:cNvPr>
          <p:cNvSpPr/>
          <p:nvPr/>
        </p:nvSpPr>
        <p:spPr>
          <a:xfrm>
            <a:off x="2522857" y="421275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2" name="Rectangle 41">
            <a:extLst>
              <a:ext uri="{FF2B5EF4-FFF2-40B4-BE49-F238E27FC236}">
                <a16:creationId xmlns:a16="http://schemas.microsoft.com/office/drawing/2014/main" id="{B52094E3-025E-D64B-A8C3-114A8FEBE796}"/>
              </a:ext>
            </a:extLst>
          </p:cNvPr>
          <p:cNvSpPr/>
          <p:nvPr/>
        </p:nvSpPr>
        <p:spPr>
          <a:xfrm>
            <a:off x="3292775"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‘l’</a:t>
            </a:r>
          </a:p>
        </p:txBody>
      </p:sp>
      <p:sp>
        <p:nvSpPr>
          <p:cNvPr id="43" name="Rectangle 42">
            <a:extLst>
              <a:ext uri="{FF2B5EF4-FFF2-40B4-BE49-F238E27FC236}">
                <a16:creationId xmlns:a16="http://schemas.microsoft.com/office/drawing/2014/main" id="{23DC12E9-CD22-4A40-8461-80CA170DE86E}"/>
              </a:ext>
            </a:extLst>
          </p:cNvPr>
          <p:cNvSpPr/>
          <p:nvPr/>
        </p:nvSpPr>
        <p:spPr>
          <a:xfrm>
            <a:off x="983021" y="379857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‘r’</a:t>
            </a:r>
          </a:p>
        </p:txBody>
      </p:sp>
      <p:sp>
        <p:nvSpPr>
          <p:cNvPr id="44" name="Rectangle 43">
            <a:extLst>
              <a:ext uri="{FF2B5EF4-FFF2-40B4-BE49-F238E27FC236}">
                <a16:creationId xmlns:a16="http://schemas.microsoft.com/office/drawing/2014/main" id="{E6347B41-A9E3-2548-8F64-B6B895EF76A6}"/>
              </a:ext>
            </a:extLst>
          </p:cNvPr>
          <p:cNvSpPr/>
          <p:nvPr/>
        </p:nvSpPr>
        <p:spPr>
          <a:xfrm>
            <a:off x="983021" y="4212757"/>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a:t>
            </a:r>
          </a:p>
        </p:txBody>
      </p:sp>
      <p:sp>
        <p:nvSpPr>
          <p:cNvPr id="45" name="Rectangle 44">
            <a:extLst>
              <a:ext uri="{FF2B5EF4-FFF2-40B4-BE49-F238E27FC236}">
                <a16:creationId xmlns:a16="http://schemas.microsoft.com/office/drawing/2014/main" id="{4522C03D-43FD-204B-9152-8C10FDCB1BA5}"/>
              </a:ext>
            </a:extLst>
          </p:cNvPr>
          <p:cNvSpPr/>
          <p:nvPr/>
        </p:nvSpPr>
        <p:spPr>
          <a:xfrm>
            <a:off x="1752939"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‘H’</a:t>
            </a:r>
          </a:p>
        </p:txBody>
      </p:sp>
      <p:sp>
        <p:nvSpPr>
          <p:cNvPr id="46" name="Rectangle 45">
            <a:extLst>
              <a:ext uri="{FF2B5EF4-FFF2-40B4-BE49-F238E27FC236}">
                <a16:creationId xmlns:a16="http://schemas.microsoft.com/office/drawing/2014/main" id="{0005D84C-9793-4047-9CB9-FA97ED952649}"/>
              </a:ext>
            </a:extLst>
          </p:cNvPr>
          <p:cNvSpPr/>
          <p:nvPr/>
        </p:nvSpPr>
        <p:spPr>
          <a:xfrm>
            <a:off x="2522857" y="4611579"/>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7" name="Rectangle 46">
            <a:extLst>
              <a:ext uri="{FF2B5EF4-FFF2-40B4-BE49-F238E27FC236}">
                <a16:creationId xmlns:a16="http://schemas.microsoft.com/office/drawing/2014/main" id="{A2B91978-E5B7-C04B-8C45-EEA363B851D1}"/>
              </a:ext>
            </a:extLst>
          </p:cNvPr>
          <p:cNvSpPr/>
          <p:nvPr/>
        </p:nvSpPr>
        <p:spPr>
          <a:xfrm>
            <a:off x="3292775"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8" name="Rectangle 47">
            <a:extLst>
              <a:ext uri="{FF2B5EF4-FFF2-40B4-BE49-F238E27FC236}">
                <a16:creationId xmlns:a16="http://schemas.microsoft.com/office/drawing/2014/main" id="{BCA762ED-1AD9-B746-88E3-325E73207D57}"/>
              </a:ext>
            </a:extLst>
          </p:cNvPr>
          <p:cNvSpPr/>
          <p:nvPr/>
        </p:nvSpPr>
        <p:spPr>
          <a:xfrm>
            <a:off x="1752939"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49" name="Rectangle 48">
            <a:extLst>
              <a:ext uri="{FF2B5EF4-FFF2-40B4-BE49-F238E27FC236}">
                <a16:creationId xmlns:a16="http://schemas.microsoft.com/office/drawing/2014/main" id="{4BC41583-0E5D-6F4D-9BA2-2CC77A7225BE}"/>
              </a:ext>
            </a:extLst>
          </p:cNvPr>
          <p:cNvSpPr/>
          <p:nvPr/>
        </p:nvSpPr>
        <p:spPr>
          <a:xfrm>
            <a:off x="2522857" y="5025759"/>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0" name="Rectangle 49">
            <a:extLst>
              <a:ext uri="{FF2B5EF4-FFF2-40B4-BE49-F238E27FC236}">
                <a16:creationId xmlns:a16="http://schemas.microsoft.com/office/drawing/2014/main" id="{452E6BFB-A876-F049-853D-6AF8556150D3}"/>
              </a:ext>
            </a:extLst>
          </p:cNvPr>
          <p:cNvSpPr/>
          <p:nvPr/>
        </p:nvSpPr>
        <p:spPr>
          <a:xfrm>
            <a:off x="3292775"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51" name="Rectangle 50">
            <a:extLst>
              <a:ext uri="{FF2B5EF4-FFF2-40B4-BE49-F238E27FC236}">
                <a16:creationId xmlns:a16="http://schemas.microsoft.com/office/drawing/2014/main" id="{6467EB67-077F-8340-8F28-C6ACE2B96BEE}"/>
              </a:ext>
            </a:extLst>
          </p:cNvPr>
          <p:cNvSpPr/>
          <p:nvPr/>
        </p:nvSpPr>
        <p:spPr>
          <a:xfrm>
            <a:off x="983021" y="4611578"/>
            <a:ext cx="769918" cy="40376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‘e’</a:t>
            </a:r>
          </a:p>
        </p:txBody>
      </p:sp>
      <p:sp>
        <p:nvSpPr>
          <p:cNvPr id="52" name="Rectangle 51">
            <a:extLst>
              <a:ext uri="{FF2B5EF4-FFF2-40B4-BE49-F238E27FC236}">
                <a16:creationId xmlns:a16="http://schemas.microsoft.com/office/drawing/2014/main" id="{EBCFAADB-D9C0-3A41-9538-0AF94B520798}"/>
              </a:ext>
            </a:extLst>
          </p:cNvPr>
          <p:cNvSpPr/>
          <p:nvPr/>
        </p:nvSpPr>
        <p:spPr>
          <a:xfrm>
            <a:off x="983021" y="5025758"/>
            <a:ext cx="769918" cy="403761"/>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2060"/>
              </a:solidFill>
            </a:endParaRPr>
          </a:p>
        </p:txBody>
      </p:sp>
      <p:sp>
        <p:nvSpPr>
          <p:cNvPr id="9" name="TextBox 8">
            <a:extLst>
              <a:ext uri="{FF2B5EF4-FFF2-40B4-BE49-F238E27FC236}">
                <a16:creationId xmlns:a16="http://schemas.microsoft.com/office/drawing/2014/main" id="{1961F117-2A96-EF49-9F39-1FB9C86E895E}"/>
              </a:ext>
            </a:extLst>
          </p:cNvPr>
          <p:cNvSpPr txBox="1"/>
          <p:nvPr/>
        </p:nvSpPr>
        <p:spPr>
          <a:xfrm>
            <a:off x="1752939" y="1829680"/>
            <a:ext cx="1526315" cy="369332"/>
          </a:xfrm>
          <a:prstGeom prst="rect">
            <a:avLst/>
          </a:prstGeom>
          <a:noFill/>
        </p:spPr>
        <p:txBody>
          <a:bodyPr wrap="none" rtlCol="0">
            <a:spAutoFit/>
          </a:bodyPr>
          <a:lstStyle/>
          <a:p>
            <a:pPr algn="ctr"/>
            <a:r>
              <a:rPr lang="en-US" dirty="0"/>
              <a:t>Program Stack</a:t>
            </a:r>
          </a:p>
        </p:txBody>
      </p:sp>
      <p:grpSp>
        <p:nvGrpSpPr>
          <p:cNvPr id="59" name="Group 58">
            <a:extLst>
              <a:ext uri="{FF2B5EF4-FFF2-40B4-BE49-F238E27FC236}">
                <a16:creationId xmlns:a16="http://schemas.microsoft.com/office/drawing/2014/main" id="{7ACF4131-1216-334B-BED9-DC6E8663878A}"/>
              </a:ext>
            </a:extLst>
          </p:cNvPr>
          <p:cNvGrpSpPr/>
          <p:nvPr/>
        </p:nvGrpSpPr>
        <p:grpSpPr>
          <a:xfrm>
            <a:off x="4062693" y="4614911"/>
            <a:ext cx="1088691" cy="369332"/>
            <a:chOff x="4062693" y="2230971"/>
            <a:chExt cx="1088691" cy="369332"/>
          </a:xfrm>
        </p:grpSpPr>
        <p:sp>
          <p:nvSpPr>
            <p:cNvPr id="10" name="TextBox 9">
              <a:extLst>
                <a:ext uri="{FF2B5EF4-FFF2-40B4-BE49-F238E27FC236}">
                  <a16:creationId xmlns:a16="http://schemas.microsoft.com/office/drawing/2014/main" id="{F6CDC4CC-BB56-6A43-9EFB-2A7054985FAF}"/>
                </a:ext>
              </a:extLst>
            </p:cNvPr>
            <p:cNvSpPr txBox="1"/>
            <p:nvPr/>
          </p:nvSpPr>
          <p:spPr>
            <a:xfrm>
              <a:off x="4513837" y="2230971"/>
              <a:ext cx="637547" cy="369332"/>
            </a:xfrm>
            <a:prstGeom prst="rect">
              <a:avLst/>
            </a:prstGeom>
            <a:noFill/>
          </p:spPr>
          <p:txBody>
            <a:bodyPr wrap="none" rtlCol="0">
              <a:spAutoFit/>
            </a:bodyPr>
            <a:lstStyle/>
            <a:p>
              <a:r>
                <a:rPr lang="en-US" dirty="0"/>
                <a:t>%</a:t>
              </a:r>
              <a:r>
                <a:rPr lang="en-US" dirty="0" err="1"/>
                <a:t>rsp</a:t>
              </a:r>
              <a:endParaRPr lang="en-US" dirty="0"/>
            </a:p>
          </p:txBody>
        </p:sp>
        <p:cxnSp>
          <p:nvCxnSpPr>
            <p:cNvPr id="55" name="Straight Arrow Connector 54">
              <a:extLst>
                <a:ext uri="{FF2B5EF4-FFF2-40B4-BE49-F238E27FC236}">
                  <a16:creationId xmlns:a16="http://schemas.microsoft.com/office/drawing/2014/main" id="{3FDD747A-F645-4646-A531-33B86256C2C9}"/>
                </a:ext>
              </a:extLst>
            </p:cNvPr>
            <p:cNvCxnSpPr>
              <a:cxnSpLocks/>
              <a:stCxn id="10" idx="1"/>
              <a:endCxn id="14" idx="3"/>
            </p:cNvCxnSpPr>
            <p:nvPr/>
          </p:nvCxnSpPr>
          <p:spPr>
            <a:xfrm flipH="1">
              <a:off x="4062693" y="2415637"/>
              <a:ext cx="451144" cy="0"/>
            </a:xfrm>
            <a:prstGeom prst="straightConnector1">
              <a:avLst/>
            </a:prstGeom>
            <a:ln w="76200" cmpd="tri">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146A1E5B-4950-1B40-9F1C-008012E389B5}"/>
              </a:ext>
            </a:extLst>
          </p:cNvPr>
          <p:cNvSpPr txBox="1"/>
          <p:nvPr/>
        </p:nvSpPr>
        <p:spPr>
          <a:xfrm>
            <a:off x="2972401" y="3501912"/>
            <a:ext cx="184731" cy="369332"/>
          </a:xfrm>
          <a:prstGeom prst="rect">
            <a:avLst/>
          </a:prstGeom>
          <a:noFill/>
        </p:spPr>
        <p:txBody>
          <a:bodyPr wrap="none" rtlCol="0">
            <a:spAutoFit/>
          </a:bodyPr>
          <a:lstStyle/>
          <a:p>
            <a:endParaRPr lang="en-US"/>
          </a:p>
        </p:txBody>
      </p:sp>
      <p:sp>
        <p:nvSpPr>
          <p:cNvPr id="72" name="Rectangle 71">
            <a:extLst>
              <a:ext uri="{FF2B5EF4-FFF2-40B4-BE49-F238E27FC236}">
                <a16:creationId xmlns:a16="http://schemas.microsoft.com/office/drawing/2014/main" id="{5445BC09-6ECB-B54B-BC9C-1F50E9C70EA2}"/>
              </a:ext>
            </a:extLst>
          </p:cNvPr>
          <p:cNvSpPr/>
          <p:nvPr/>
        </p:nvSpPr>
        <p:spPr>
          <a:xfrm>
            <a:off x="1751997"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0x21</a:t>
            </a:r>
          </a:p>
        </p:txBody>
      </p:sp>
      <p:sp>
        <p:nvSpPr>
          <p:cNvPr id="73" name="Rectangle 72">
            <a:extLst>
              <a:ext uri="{FF2B5EF4-FFF2-40B4-BE49-F238E27FC236}">
                <a16:creationId xmlns:a16="http://schemas.microsoft.com/office/drawing/2014/main" id="{E2B09B6D-BA82-4141-9DCE-91ED2B644036}"/>
              </a:ext>
            </a:extLst>
          </p:cNvPr>
          <p:cNvSpPr/>
          <p:nvPr/>
        </p:nvSpPr>
        <p:spPr>
          <a:xfrm>
            <a:off x="2521915" y="33924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0x64</a:t>
            </a:r>
          </a:p>
        </p:txBody>
      </p:sp>
      <p:sp>
        <p:nvSpPr>
          <p:cNvPr id="74" name="Rectangle 73">
            <a:extLst>
              <a:ext uri="{FF2B5EF4-FFF2-40B4-BE49-F238E27FC236}">
                <a16:creationId xmlns:a16="http://schemas.microsoft.com/office/drawing/2014/main" id="{F5D00537-A85E-DC4E-92D9-3D2E1C452A17}"/>
              </a:ext>
            </a:extLst>
          </p:cNvPr>
          <p:cNvSpPr/>
          <p:nvPr/>
        </p:nvSpPr>
        <p:spPr>
          <a:xfrm>
            <a:off x="3291833"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76" name="Rectangle 75">
            <a:extLst>
              <a:ext uri="{FF2B5EF4-FFF2-40B4-BE49-F238E27FC236}">
                <a16:creationId xmlns:a16="http://schemas.microsoft.com/office/drawing/2014/main" id="{4B218F89-C2C9-3549-96F2-53C5A7656F91}"/>
              </a:ext>
            </a:extLst>
          </p:cNvPr>
          <p:cNvSpPr/>
          <p:nvPr/>
        </p:nvSpPr>
        <p:spPr>
          <a:xfrm>
            <a:off x="982079" y="33924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0x00</a:t>
            </a:r>
          </a:p>
        </p:txBody>
      </p:sp>
      <p:sp>
        <p:nvSpPr>
          <p:cNvPr id="77" name="Rectangle 76">
            <a:extLst>
              <a:ext uri="{FF2B5EF4-FFF2-40B4-BE49-F238E27FC236}">
                <a16:creationId xmlns:a16="http://schemas.microsoft.com/office/drawing/2014/main" id="{E3590776-59C5-F24F-9A59-A9396981E572}"/>
              </a:ext>
            </a:extLst>
          </p:cNvPr>
          <p:cNvSpPr/>
          <p:nvPr/>
        </p:nvSpPr>
        <p:spPr>
          <a:xfrm>
            <a:off x="1751997"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78" name="Rectangle 77">
            <a:extLst>
              <a:ext uri="{FF2B5EF4-FFF2-40B4-BE49-F238E27FC236}">
                <a16:creationId xmlns:a16="http://schemas.microsoft.com/office/drawing/2014/main" id="{B8BFE297-EE4C-6445-8ABF-7D044DD90358}"/>
              </a:ext>
            </a:extLst>
          </p:cNvPr>
          <p:cNvSpPr/>
          <p:nvPr/>
        </p:nvSpPr>
        <p:spPr>
          <a:xfrm>
            <a:off x="2521915" y="3796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0x57</a:t>
            </a:r>
          </a:p>
        </p:txBody>
      </p:sp>
      <p:sp>
        <p:nvSpPr>
          <p:cNvPr id="79" name="Rectangle 78">
            <a:extLst>
              <a:ext uri="{FF2B5EF4-FFF2-40B4-BE49-F238E27FC236}">
                <a16:creationId xmlns:a16="http://schemas.microsoft.com/office/drawing/2014/main" id="{96A842F4-A9ED-904F-8874-928006792BB9}"/>
              </a:ext>
            </a:extLst>
          </p:cNvPr>
          <p:cNvSpPr/>
          <p:nvPr/>
        </p:nvSpPr>
        <p:spPr>
          <a:xfrm>
            <a:off x="3291833"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0x20</a:t>
            </a:r>
          </a:p>
        </p:txBody>
      </p:sp>
      <p:sp>
        <p:nvSpPr>
          <p:cNvPr id="80" name="Rectangle 79">
            <a:extLst>
              <a:ext uri="{FF2B5EF4-FFF2-40B4-BE49-F238E27FC236}">
                <a16:creationId xmlns:a16="http://schemas.microsoft.com/office/drawing/2014/main" id="{3662B496-C600-9246-AAEC-E928BCABBCD3}"/>
              </a:ext>
            </a:extLst>
          </p:cNvPr>
          <p:cNvSpPr/>
          <p:nvPr/>
        </p:nvSpPr>
        <p:spPr>
          <a:xfrm>
            <a:off x="1751997"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0x6F</a:t>
            </a:r>
          </a:p>
        </p:txBody>
      </p:sp>
      <p:sp>
        <p:nvSpPr>
          <p:cNvPr id="81" name="Rectangle 80">
            <a:extLst>
              <a:ext uri="{FF2B5EF4-FFF2-40B4-BE49-F238E27FC236}">
                <a16:creationId xmlns:a16="http://schemas.microsoft.com/office/drawing/2014/main" id="{582B171E-F9C6-BD45-BB1A-F90335B8BCBE}"/>
              </a:ext>
            </a:extLst>
          </p:cNvPr>
          <p:cNvSpPr/>
          <p:nvPr/>
        </p:nvSpPr>
        <p:spPr>
          <a:xfrm>
            <a:off x="2521915" y="421090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2" name="Rectangle 81">
            <a:extLst>
              <a:ext uri="{FF2B5EF4-FFF2-40B4-BE49-F238E27FC236}">
                <a16:creationId xmlns:a16="http://schemas.microsoft.com/office/drawing/2014/main" id="{60A236EB-207B-2448-B332-8E5441097743}"/>
              </a:ext>
            </a:extLst>
          </p:cNvPr>
          <p:cNvSpPr/>
          <p:nvPr/>
        </p:nvSpPr>
        <p:spPr>
          <a:xfrm>
            <a:off x="3291833"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0x6C</a:t>
            </a:r>
          </a:p>
        </p:txBody>
      </p:sp>
      <p:sp>
        <p:nvSpPr>
          <p:cNvPr id="83" name="Rectangle 82">
            <a:extLst>
              <a:ext uri="{FF2B5EF4-FFF2-40B4-BE49-F238E27FC236}">
                <a16:creationId xmlns:a16="http://schemas.microsoft.com/office/drawing/2014/main" id="{E0528993-FCFE-AA4C-B843-967C8765378D}"/>
              </a:ext>
            </a:extLst>
          </p:cNvPr>
          <p:cNvSpPr/>
          <p:nvPr/>
        </p:nvSpPr>
        <p:spPr>
          <a:xfrm>
            <a:off x="982079" y="379672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0x72</a:t>
            </a:r>
          </a:p>
        </p:txBody>
      </p:sp>
      <p:sp>
        <p:nvSpPr>
          <p:cNvPr id="84" name="Rectangle 83">
            <a:extLst>
              <a:ext uri="{FF2B5EF4-FFF2-40B4-BE49-F238E27FC236}">
                <a16:creationId xmlns:a16="http://schemas.microsoft.com/office/drawing/2014/main" id="{52C6BF03-87C6-2A4D-991F-A1ED5C20A647}"/>
              </a:ext>
            </a:extLst>
          </p:cNvPr>
          <p:cNvSpPr/>
          <p:nvPr/>
        </p:nvSpPr>
        <p:spPr>
          <a:xfrm>
            <a:off x="982079" y="4210908"/>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0x2C</a:t>
            </a:r>
          </a:p>
        </p:txBody>
      </p:sp>
      <p:sp>
        <p:nvSpPr>
          <p:cNvPr id="85" name="Rectangle 84">
            <a:extLst>
              <a:ext uri="{FF2B5EF4-FFF2-40B4-BE49-F238E27FC236}">
                <a16:creationId xmlns:a16="http://schemas.microsoft.com/office/drawing/2014/main" id="{06EC6C8A-66D8-444B-A349-6A8C57ACA015}"/>
              </a:ext>
            </a:extLst>
          </p:cNvPr>
          <p:cNvSpPr/>
          <p:nvPr/>
        </p:nvSpPr>
        <p:spPr>
          <a:xfrm>
            <a:off x="1751997" y="4609730"/>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0x48</a:t>
            </a:r>
          </a:p>
        </p:txBody>
      </p:sp>
      <p:sp>
        <p:nvSpPr>
          <p:cNvPr id="88" name="Rectangle 87">
            <a:extLst>
              <a:ext uri="{FF2B5EF4-FFF2-40B4-BE49-F238E27FC236}">
                <a16:creationId xmlns:a16="http://schemas.microsoft.com/office/drawing/2014/main" id="{22349B34-DF32-B647-AC30-CD14CFB06662}"/>
              </a:ext>
            </a:extLst>
          </p:cNvPr>
          <p:cNvSpPr/>
          <p:nvPr/>
        </p:nvSpPr>
        <p:spPr>
          <a:xfrm>
            <a:off x="982079" y="4609729"/>
            <a:ext cx="769918" cy="40376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0x65</a:t>
            </a:r>
          </a:p>
        </p:txBody>
      </p:sp>
      <p:sp>
        <p:nvSpPr>
          <p:cNvPr id="90" name="Rectangle 89">
            <a:extLst>
              <a:ext uri="{FF2B5EF4-FFF2-40B4-BE49-F238E27FC236}">
                <a16:creationId xmlns:a16="http://schemas.microsoft.com/office/drawing/2014/main" id="{95850A29-8918-D447-9DA4-5D5071A333E6}"/>
              </a:ext>
            </a:extLst>
          </p:cNvPr>
          <p:cNvSpPr/>
          <p:nvPr/>
        </p:nvSpPr>
        <p:spPr>
          <a:xfrm>
            <a:off x="6222922" y="4874277"/>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movw</a:t>
            </a:r>
            <a:r>
              <a:rPr lang="en-US" dirty="0">
                <a:solidFill>
                  <a:srgbClr val="00FA00"/>
                </a:solidFill>
                <a:latin typeface="Lucida Console" panose="020B0609040504020204" pitchFamily="49" charset="0"/>
              </a:rPr>
              <a:t>    $33, 14(%</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p:txBody>
      </p:sp>
      <p:sp>
        <p:nvSpPr>
          <p:cNvPr id="63" name="Rectangle 62">
            <a:extLst>
              <a:ext uri="{FF2B5EF4-FFF2-40B4-BE49-F238E27FC236}">
                <a16:creationId xmlns:a16="http://schemas.microsoft.com/office/drawing/2014/main" id="{9907DD47-EF82-3648-AFAF-F91744E919C7}"/>
              </a:ext>
            </a:extLst>
          </p:cNvPr>
          <p:cNvSpPr/>
          <p:nvPr/>
        </p:nvSpPr>
        <p:spPr>
          <a:xfrm>
            <a:off x="6217313" y="5152758"/>
            <a:ext cx="5834599" cy="365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p:txBody>
      </p:sp>
      <p:sp>
        <p:nvSpPr>
          <p:cNvPr id="2" name="TextBox 1">
            <a:extLst>
              <a:ext uri="{FF2B5EF4-FFF2-40B4-BE49-F238E27FC236}">
                <a16:creationId xmlns:a16="http://schemas.microsoft.com/office/drawing/2014/main" id="{45E7ABB2-3EC2-2E4B-9872-6BDF54D21F56}"/>
              </a:ext>
            </a:extLst>
          </p:cNvPr>
          <p:cNvSpPr txBox="1"/>
          <p:nvPr/>
        </p:nvSpPr>
        <p:spPr>
          <a:xfrm>
            <a:off x="6222922" y="1690688"/>
            <a:ext cx="4468467" cy="646331"/>
          </a:xfrm>
          <a:prstGeom prst="rect">
            <a:avLst/>
          </a:prstGeom>
          <a:noFill/>
        </p:spPr>
        <p:txBody>
          <a:bodyPr wrap="none" rtlCol="0">
            <a:spAutoFit/>
          </a:bodyPr>
          <a:lstStyle/>
          <a:p>
            <a:r>
              <a:rPr lang="en-US" dirty="0"/>
              <a:t>Reg[%</a:t>
            </a:r>
            <a:r>
              <a:rPr lang="en-US" dirty="0" err="1"/>
              <a:t>rsp</a:t>
            </a:r>
            <a:r>
              <a:rPr lang="en-US" dirty="0"/>
              <a:t>] = 0x00007ffee02bd910</a:t>
            </a:r>
          </a:p>
          <a:p>
            <a:r>
              <a:rPr lang="en-US" dirty="0"/>
              <a:t>Mem[0x00007ffee02bd912] = “Hello, World!”</a:t>
            </a:r>
          </a:p>
        </p:txBody>
      </p:sp>
      <p:sp>
        <p:nvSpPr>
          <p:cNvPr id="65" name="TextBox 64">
            <a:extLst>
              <a:ext uri="{FF2B5EF4-FFF2-40B4-BE49-F238E27FC236}">
                <a16:creationId xmlns:a16="http://schemas.microsoft.com/office/drawing/2014/main" id="{186CFEED-ECB0-CF46-BAD5-C6F597134C5A}"/>
              </a:ext>
            </a:extLst>
          </p:cNvPr>
          <p:cNvSpPr txBox="1"/>
          <p:nvPr/>
        </p:nvSpPr>
        <p:spPr>
          <a:xfrm>
            <a:off x="6218911" y="2364752"/>
            <a:ext cx="3380862" cy="646331"/>
          </a:xfrm>
          <a:prstGeom prst="rect">
            <a:avLst/>
          </a:prstGeom>
          <a:noFill/>
        </p:spPr>
        <p:txBody>
          <a:bodyPr wrap="none" rtlCol="0">
            <a:spAutoFit/>
          </a:bodyPr>
          <a:lstStyle/>
          <a:p>
            <a:r>
              <a:rPr lang="en-US" dirty="0"/>
              <a:t>Reg[%</a:t>
            </a:r>
            <a:r>
              <a:rPr lang="en-US" dirty="0" err="1"/>
              <a:t>rdi</a:t>
            </a:r>
            <a:r>
              <a:rPr lang="en-US" dirty="0"/>
              <a:t>] = 0x00007ffee02bd912</a:t>
            </a:r>
          </a:p>
          <a:p>
            <a:r>
              <a:rPr lang="en-US" dirty="0"/>
              <a:t>Mem[Reg[%</a:t>
            </a:r>
            <a:r>
              <a:rPr lang="en-US" dirty="0" err="1"/>
              <a:t>rdi</a:t>
            </a:r>
            <a:r>
              <a:rPr lang="en-US" dirty="0"/>
              <a:t>]] = “Hello, World!”</a:t>
            </a:r>
          </a:p>
        </p:txBody>
      </p:sp>
    </p:spTree>
    <p:extLst>
      <p:ext uri="{BB962C8B-B14F-4D97-AF65-F5344CB8AC3E}">
        <p14:creationId xmlns:p14="http://schemas.microsoft.com/office/powerpoint/2010/main" val="3685921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grpId="0" nodeType="withEffect">
                                  <p:stCondLst>
                                    <p:cond delay="0"/>
                                  </p:stCondLst>
                                  <p:childTnLst>
                                    <p:animEffect transition="out" filter="dissolve">
                                      <p:cBhvr>
                                        <p:cTn id="6" dur="500"/>
                                        <p:tgtEl>
                                          <p:spTgt spid="85"/>
                                        </p:tgtEl>
                                      </p:cBhvr>
                                    </p:animEffect>
                                    <p:set>
                                      <p:cBhvr>
                                        <p:cTn id="7" dur="1" fill="hold">
                                          <p:stCondLst>
                                            <p:cond delay="499"/>
                                          </p:stCondLst>
                                        </p:cTn>
                                        <p:tgtEl>
                                          <p:spTgt spid="85"/>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88"/>
                                        </p:tgtEl>
                                      </p:cBhvr>
                                    </p:animEffect>
                                    <p:set>
                                      <p:cBhvr>
                                        <p:cTn id="10" dur="1" fill="hold">
                                          <p:stCondLst>
                                            <p:cond delay="499"/>
                                          </p:stCondLst>
                                        </p:cTn>
                                        <p:tgtEl>
                                          <p:spTgt spid="88"/>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84"/>
                                        </p:tgtEl>
                                      </p:cBhvr>
                                    </p:animEffect>
                                    <p:set>
                                      <p:cBhvr>
                                        <p:cTn id="13" dur="1" fill="hold">
                                          <p:stCondLst>
                                            <p:cond delay="499"/>
                                          </p:stCondLst>
                                        </p:cTn>
                                        <p:tgtEl>
                                          <p:spTgt spid="84"/>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80"/>
                                        </p:tgtEl>
                                      </p:cBhvr>
                                    </p:animEffect>
                                    <p:set>
                                      <p:cBhvr>
                                        <p:cTn id="16" dur="1" fill="hold">
                                          <p:stCondLst>
                                            <p:cond delay="499"/>
                                          </p:stCondLst>
                                        </p:cTn>
                                        <p:tgtEl>
                                          <p:spTgt spid="80"/>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81"/>
                                        </p:tgtEl>
                                      </p:cBhvr>
                                    </p:animEffect>
                                    <p:set>
                                      <p:cBhvr>
                                        <p:cTn id="19" dur="1" fill="hold">
                                          <p:stCondLst>
                                            <p:cond delay="499"/>
                                          </p:stCondLst>
                                        </p:cTn>
                                        <p:tgtEl>
                                          <p:spTgt spid="81"/>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82"/>
                                        </p:tgtEl>
                                      </p:cBhvr>
                                    </p:animEffect>
                                    <p:set>
                                      <p:cBhvr>
                                        <p:cTn id="22" dur="1" fill="hold">
                                          <p:stCondLst>
                                            <p:cond delay="499"/>
                                          </p:stCondLst>
                                        </p:cTn>
                                        <p:tgtEl>
                                          <p:spTgt spid="82"/>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79"/>
                                        </p:tgtEl>
                                      </p:cBhvr>
                                    </p:animEffect>
                                    <p:set>
                                      <p:cBhvr>
                                        <p:cTn id="25" dur="1" fill="hold">
                                          <p:stCondLst>
                                            <p:cond delay="499"/>
                                          </p:stCondLst>
                                        </p:cTn>
                                        <p:tgtEl>
                                          <p:spTgt spid="79"/>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78"/>
                                        </p:tgtEl>
                                      </p:cBhvr>
                                    </p:animEffect>
                                    <p:set>
                                      <p:cBhvr>
                                        <p:cTn id="28" dur="1" fill="hold">
                                          <p:stCondLst>
                                            <p:cond delay="499"/>
                                          </p:stCondLst>
                                        </p:cTn>
                                        <p:tgtEl>
                                          <p:spTgt spid="78"/>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77"/>
                                        </p:tgtEl>
                                      </p:cBhvr>
                                    </p:animEffect>
                                    <p:set>
                                      <p:cBhvr>
                                        <p:cTn id="31" dur="1" fill="hold">
                                          <p:stCondLst>
                                            <p:cond delay="499"/>
                                          </p:stCondLst>
                                        </p:cTn>
                                        <p:tgtEl>
                                          <p:spTgt spid="77"/>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83"/>
                                        </p:tgtEl>
                                      </p:cBhvr>
                                    </p:animEffect>
                                    <p:set>
                                      <p:cBhvr>
                                        <p:cTn id="34" dur="1" fill="hold">
                                          <p:stCondLst>
                                            <p:cond delay="499"/>
                                          </p:stCondLst>
                                        </p:cTn>
                                        <p:tgtEl>
                                          <p:spTgt spid="83"/>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76"/>
                                        </p:tgtEl>
                                      </p:cBhvr>
                                    </p:animEffect>
                                    <p:set>
                                      <p:cBhvr>
                                        <p:cTn id="37" dur="1" fill="hold">
                                          <p:stCondLst>
                                            <p:cond delay="499"/>
                                          </p:stCondLst>
                                        </p:cTn>
                                        <p:tgtEl>
                                          <p:spTgt spid="76"/>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72"/>
                                        </p:tgtEl>
                                      </p:cBhvr>
                                    </p:animEffect>
                                    <p:set>
                                      <p:cBhvr>
                                        <p:cTn id="40" dur="1" fill="hold">
                                          <p:stCondLst>
                                            <p:cond delay="499"/>
                                          </p:stCondLst>
                                        </p:cTn>
                                        <p:tgtEl>
                                          <p:spTgt spid="72"/>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73"/>
                                        </p:tgtEl>
                                      </p:cBhvr>
                                    </p:animEffect>
                                    <p:set>
                                      <p:cBhvr>
                                        <p:cTn id="43" dur="1" fill="hold">
                                          <p:stCondLst>
                                            <p:cond delay="499"/>
                                          </p:stCondLst>
                                        </p:cTn>
                                        <p:tgtEl>
                                          <p:spTgt spid="73"/>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500"/>
                                        <p:tgtEl>
                                          <p:spTgt spid="74"/>
                                        </p:tgtEl>
                                      </p:cBhvr>
                                    </p:animEffect>
                                    <p:set>
                                      <p:cBhvr>
                                        <p:cTn id="46" dur="1" fill="hold">
                                          <p:stCondLst>
                                            <p:cond delay="499"/>
                                          </p:stCondLst>
                                        </p:cTn>
                                        <p:tgtEl>
                                          <p:spTgt spid="74"/>
                                        </p:tgtEl>
                                        <p:attrNameLst>
                                          <p:attrName>style.visibility</p:attrName>
                                        </p:attrNameLst>
                                      </p:cBhvr>
                                      <p:to>
                                        <p:strVal val="hidden"/>
                                      </p:to>
                                    </p:set>
                                  </p:childTnLst>
                                </p:cTn>
                              </p:par>
                              <p:par>
                                <p:cTn id="47" presetID="9" presetClass="entr" presetSubtype="0" fill="hold" grpId="0" nodeType="withEffect">
                                  <p:stCondLst>
                                    <p:cond delay="0"/>
                                  </p:stCondLst>
                                  <p:childTnLst>
                                    <p:set>
                                      <p:cBhvr>
                                        <p:cTn id="48" dur="1" fill="hold">
                                          <p:stCondLst>
                                            <p:cond delay="0"/>
                                          </p:stCondLst>
                                        </p:cTn>
                                        <p:tgtEl>
                                          <p:spTgt spid="2"/>
                                        </p:tgtEl>
                                        <p:attrNameLst>
                                          <p:attrName>style.visibility</p:attrName>
                                        </p:attrNameLst>
                                      </p:cBhvr>
                                      <p:to>
                                        <p:strVal val="visible"/>
                                      </p:to>
                                    </p:set>
                                    <p:animEffect transition="in" filter="dissolve">
                                      <p:cBhvr>
                                        <p:cTn id="49" dur="500"/>
                                        <p:tgtEl>
                                          <p:spTgt spid="2"/>
                                        </p:tgtEl>
                                      </p:cBhvr>
                                    </p:animEffect>
                                  </p:childTnLst>
                                </p:cTn>
                              </p:par>
                            </p:childTnLst>
                          </p:cTn>
                        </p:par>
                      </p:childTnLst>
                    </p:cTn>
                  </p:par>
                  <p:par>
                    <p:cTn id="50" fill="hold">
                      <p:stCondLst>
                        <p:cond delay="indefinite"/>
                      </p:stCondLst>
                      <p:childTnLst>
                        <p:par>
                          <p:cTn id="51" fill="hold">
                            <p:stCondLst>
                              <p:cond delay="0"/>
                            </p:stCondLst>
                            <p:childTnLst>
                              <p:par>
                                <p:cTn id="52" presetID="9" presetClass="exit" presetSubtype="0" fill="hold" grpId="0" nodeType="clickEffect">
                                  <p:stCondLst>
                                    <p:cond delay="0"/>
                                  </p:stCondLst>
                                  <p:childTnLst>
                                    <p:animEffect transition="out" filter="dissolve">
                                      <p:cBhvr>
                                        <p:cTn id="53" dur="500"/>
                                        <p:tgtEl>
                                          <p:spTgt spid="90"/>
                                        </p:tgtEl>
                                      </p:cBhvr>
                                    </p:animEffect>
                                    <p:set>
                                      <p:cBhvr>
                                        <p:cTn id="54" dur="1" fill="hold">
                                          <p:stCondLst>
                                            <p:cond delay="499"/>
                                          </p:stCondLst>
                                        </p:cTn>
                                        <p:tgtEl>
                                          <p:spTgt spid="90"/>
                                        </p:tgtEl>
                                        <p:attrNameLst>
                                          <p:attrName>style.visibility</p:attrName>
                                        </p:attrNameLst>
                                      </p:cBhvr>
                                      <p:to>
                                        <p:strVal val="hidden"/>
                                      </p:to>
                                    </p:set>
                                  </p:childTnLst>
                                </p:cTn>
                              </p:par>
                              <p:par>
                                <p:cTn id="55" presetID="9" presetClass="entr" presetSubtype="0" fill="hold" grpId="0" nodeType="with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dissolve">
                                      <p:cBhvr>
                                        <p:cTn id="57" dur="500"/>
                                        <p:tgtEl>
                                          <p:spTgt spid="63"/>
                                        </p:tgtEl>
                                      </p:cBhvr>
                                    </p:animEffect>
                                  </p:childTnLst>
                                </p:cTn>
                              </p:par>
                              <p:par>
                                <p:cTn id="58" presetID="9" presetClass="entr" presetSubtype="0" fill="hold" grpId="0" nodeType="withEffect">
                                  <p:stCondLst>
                                    <p:cond delay="500"/>
                                  </p:stCondLst>
                                  <p:childTnLst>
                                    <p:set>
                                      <p:cBhvr>
                                        <p:cTn id="59" dur="1" fill="hold">
                                          <p:stCondLst>
                                            <p:cond delay="0"/>
                                          </p:stCondLst>
                                        </p:cTn>
                                        <p:tgtEl>
                                          <p:spTgt spid="65"/>
                                        </p:tgtEl>
                                        <p:attrNameLst>
                                          <p:attrName>style.visibility</p:attrName>
                                        </p:attrNameLst>
                                      </p:cBhvr>
                                      <p:to>
                                        <p:strVal val="visible"/>
                                      </p:to>
                                    </p:set>
                                    <p:animEffect transition="in" filter="dissolve">
                                      <p:cBhvr>
                                        <p:cTn id="60"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8" grpId="0" animBg="1"/>
      <p:bldP spid="90" grpId="0"/>
      <p:bldP spid="63" grpId="0"/>
      <p:bldP spid="2" grpId="0"/>
      <p:bldP spid="6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fontScale="90000"/>
          </a:bodyPr>
          <a:lstStyle/>
          <a:p>
            <a:r>
              <a:rPr lang="en-US" dirty="0"/>
              <a:t>Load Effective Address</a:t>
            </a:r>
            <a:br>
              <a:rPr lang="en-US" dirty="0"/>
            </a:br>
            <a:r>
              <a:rPr lang="en-US" dirty="0"/>
              <a:t>   </a:t>
            </a:r>
            <a:r>
              <a:rPr lang="en-US" sz="4900" dirty="0"/>
              <a:t> </a:t>
            </a:r>
            <a:r>
              <a:rPr lang="en-US" sz="4000" dirty="0"/>
              <a:t>Uses addressing modes but doesn’t access memory</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54" name="Rounded Rectangle 53">
            <a:extLst>
              <a:ext uri="{FF2B5EF4-FFF2-40B4-BE49-F238E27FC236}">
                <a16:creationId xmlns:a16="http://schemas.microsoft.com/office/drawing/2014/main" id="{5EDF4AD6-6775-0142-BDC9-4DA842585813}"/>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56" name="Rounded Rectangle 55">
            <a:extLst>
              <a:ext uri="{FF2B5EF4-FFF2-40B4-BE49-F238E27FC236}">
                <a16:creationId xmlns:a16="http://schemas.microsoft.com/office/drawing/2014/main" id="{BB6F8FEF-42DD-5F43-BEE0-2254D05B125A}"/>
              </a:ext>
            </a:extLst>
          </p:cNvPr>
          <p:cNvSpPr/>
          <p:nvPr/>
        </p:nvSpPr>
        <p:spPr>
          <a:xfrm>
            <a:off x="6216499" y="3359400"/>
            <a:ext cx="5834599" cy="295250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hello_world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movabsq</a:t>
            </a:r>
            <a:r>
              <a:rPr lang="en-US" dirty="0">
                <a:solidFill>
                  <a:srgbClr val="FECC1F"/>
                </a:solidFill>
                <a:latin typeface="Lucida Console" panose="020B0609040504020204" pitchFamily="49" charset="0"/>
              </a:rPr>
              <a:t> $6278066737626506568,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2(%</a:t>
            </a:r>
            <a:r>
              <a:rPr lang="en-US" dirty="0" err="1">
                <a:solidFill>
                  <a:srgbClr val="00FA00"/>
                </a:solidFill>
                <a:latin typeface="Lucida Console" panose="020B0609040504020204" pitchFamily="49" charset="0"/>
              </a:rPr>
              <a:t>rsp</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movl</a:t>
            </a:r>
            <a:r>
              <a:rPr lang="en-US" dirty="0">
                <a:solidFill>
                  <a:srgbClr val="FECC1F"/>
                </a:solidFill>
                <a:latin typeface="Lucida Console" panose="020B0609040504020204" pitchFamily="49" charset="0"/>
              </a:rPr>
              <a:t>    $1684828783, 10(%</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movw</a:t>
            </a:r>
            <a:r>
              <a:rPr lang="en-US" dirty="0">
                <a:solidFill>
                  <a:srgbClr val="FECC1F"/>
                </a:solidFill>
                <a:latin typeface="Lucida Console" panose="020B0609040504020204" pitchFamily="49" charset="0"/>
              </a:rPr>
              <a:t>    $33, 14(%</a:t>
            </a:r>
            <a:r>
              <a:rPr lang="en-US" dirty="0" err="1">
                <a:solidFill>
                  <a:srgbClr val="FECC1F"/>
                </a:solidFill>
                <a:latin typeface="Lucida Console" panose="020B0609040504020204" pitchFamily="49" charset="0"/>
              </a:rPr>
              <a:t>rsp</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F0000"/>
                </a:solidFill>
                <a:latin typeface="Lucida Console" panose="020B0609040504020204" pitchFamily="49" charset="0"/>
              </a:rPr>
              <a:t>leaq</a:t>
            </a:r>
            <a:r>
              <a:rPr lang="en-US" dirty="0">
                <a:solidFill>
                  <a:srgbClr val="FF0000"/>
                </a:solidFill>
                <a:latin typeface="Lucida Console" panose="020B0609040504020204" pitchFamily="49" charset="0"/>
              </a:rPr>
              <a:t>    2(%</a:t>
            </a:r>
            <a:r>
              <a:rPr lang="en-US" dirty="0" err="1">
                <a:solidFill>
                  <a:srgbClr val="FF0000"/>
                </a:solidFill>
                <a:latin typeface="Lucida Console" panose="020B0609040504020204" pitchFamily="49" charset="0"/>
              </a:rPr>
              <a:t>rsp</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rdi</a:t>
            </a:r>
            <a:endParaRPr lang="en-US" dirty="0">
              <a:solidFill>
                <a:srgbClr val="FF0000"/>
              </a:solidFill>
              <a:latin typeface="Lucida Console" panose="020B0609040504020204" pitchFamily="49" charset="0"/>
            </a:endParaRPr>
          </a:p>
          <a:p>
            <a:r>
              <a:rPr lang="en-US" dirty="0">
                <a:solidFill>
                  <a:srgbClr val="FECC1F"/>
                </a:solidFill>
                <a:latin typeface="Lucida Console" panose="020B0609040504020204" pitchFamily="49" charset="0"/>
              </a:rPr>
              <a:t>    call    </a:t>
            </a:r>
            <a:r>
              <a:rPr lang="en-US" dirty="0" err="1">
                <a:solidFill>
                  <a:srgbClr val="FECC1F"/>
                </a:solidFill>
                <a:latin typeface="Lucida Console" panose="020B0609040504020204" pitchFamily="49" charset="0"/>
              </a:rPr>
              <a:t>my_print</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addq</a:t>
            </a:r>
            <a:r>
              <a:rPr lang="en-US" dirty="0">
                <a:solidFill>
                  <a:srgbClr val="FECC1F"/>
                </a:solidFill>
                <a:latin typeface="Lucida Console" panose="020B0609040504020204" pitchFamily="49" charset="0"/>
              </a:rPr>
              <a:t>    $24, %</a:t>
            </a:r>
            <a:r>
              <a:rPr lang="en-US" dirty="0" err="1">
                <a:solidFill>
                  <a:srgbClr val="FECC1F"/>
                </a:solidFill>
                <a:latin typeface="Lucida Console" panose="020B0609040504020204" pitchFamily="49" charset="0"/>
              </a:rPr>
              <a:t>rsp</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
        <p:nvSpPr>
          <p:cNvPr id="4" name="Rounded Rectangular Callout 3">
            <a:extLst>
              <a:ext uri="{FF2B5EF4-FFF2-40B4-BE49-F238E27FC236}">
                <a16:creationId xmlns:a16="http://schemas.microsoft.com/office/drawing/2014/main" id="{BF9B93CC-12FE-7C47-A116-EAE61A7334DE}"/>
              </a:ext>
            </a:extLst>
          </p:cNvPr>
          <p:cNvSpPr/>
          <p:nvPr/>
        </p:nvSpPr>
        <p:spPr>
          <a:xfrm>
            <a:off x="1708484" y="2249905"/>
            <a:ext cx="3080084" cy="1010653"/>
          </a:xfrm>
          <a:prstGeom prst="wedgeRoundRectCallout">
            <a:avLst>
              <a:gd name="adj1" fmla="val 120986"/>
              <a:gd name="adj2" fmla="val 1720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mov</a:t>
            </a:r>
            <a:r>
              <a:rPr lang="en-US" sz="2400" dirty="0">
                <a:solidFill>
                  <a:srgbClr val="FFFF00"/>
                </a:solidFill>
              </a:rPr>
              <a:t> dereferences the</a:t>
            </a:r>
            <a:br>
              <a:rPr lang="en-US" sz="2400" dirty="0">
                <a:solidFill>
                  <a:srgbClr val="FFFF00"/>
                </a:solidFill>
              </a:rPr>
            </a:br>
            <a:r>
              <a:rPr lang="en-US" sz="2400" dirty="0">
                <a:solidFill>
                  <a:srgbClr val="FFFF00"/>
                </a:solidFill>
              </a:rPr>
              <a:t>pointer it generates</a:t>
            </a:r>
          </a:p>
        </p:txBody>
      </p:sp>
      <p:sp>
        <p:nvSpPr>
          <p:cNvPr id="64" name="Rounded Rectangular Callout 63">
            <a:extLst>
              <a:ext uri="{FF2B5EF4-FFF2-40B4-BE49-F238E27FC236}">
                <a16:creationId xmlns:a16="http://schemas.microsoft.com/office/drawing/2014/main" id="{96246F20-7A9C-E74F-81E4-1CCF92FCDCE5}"/>
              </a:ext>
            </a:extLst>
          </p:cNvPr>
          <p:cNvSpPr/>
          <p:nvPr/>
        </p:nvSpPr>
        <p:spPr>
          <a:xfrm>
            <a:off x="1708484" y="4026568"/>
            <a:ext cx="3080084" cy="1010653"/>
          </a:xfrm>
          <a:prstGeom prst="wedgeRoundRectCallout">
            <a:avLst>
              <a:gd name="adj1" fmla="val 121377"/>
              <a:gd name="adj2" fmla="val 7797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Lucida Console" panose="020B0609040504020204" pitchFamily="49" charset="0"/>
              </a:rPr>
              <a:t>lea</a:t>
            </a:r>
            <a:r>
              <a:rPr lang="en-US" sz="2400" dirty="0">
                <a:solidFill>
                  <a:srgbClr val="FFFF00"/>
                </a:solidFill>
              </a:rPr>
              <a:t> saves the</a:t>
            </a:r>
            <a:br>
              <a:rPr lang="en-US" sz="2400" dirty="0">
                <a:solidFill>
                  <a:srgbClr val="FFFF00"/>
                </a:solidFill>
              </a:rPr>
            </a:br>
            <a:r>
              <a:rPr lang="en-US" sz="2400" dirty="0">
                <a:solidFill>
                  <a:srgbClr val="FFFF00"/>
                </a:solidFill>
              </a:rPr>
              <a:t>pointer it generates</a:t>
            </a:r>
          </a:p>
        </p:txBody>
      </p:sp>
    </p:spTree>
    <p:extLst>
      <p:ext uri="{BB962C8B-B14F-4D97-AF65-F5344CB8AC3E}">
        <p14:creationId xmlns:p14="http://schemas.microsoft.com/office/powerpoint/2010/main" val="32517465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401313726"/>
              </p:ext>
            </p:extLst>
          </p:nvPr>
        </p:nvGraphicFramePr>
        <p:xfrm>
          <a:off x="838200" y="1825625"/>
          <a:ext cx="10515597" cy="362712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tc>
                <a:tc>
                  <a:txBody>
                    <a:bodyPr/>
                    <a:lstStyle/>
                    <a:p>
                      <a:r>
                        <a:rPr lang="en-US" sz="2800" dirty="0" err="1">
                          <a:latin typeface="Lucida Console" panose="020B0609040504020204" pitchFamily="49" charset="0"/>
                        </a:rPr>
                        <a:t>addq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Subtraction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subq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Multiplication</a:t>
                      </a:r>
                    </a:p>
                  </a:txBody>
                  <a:tcPr/>
                </a:tc>
                <a:tc>
                  <a:txBody>
                    <a:bodyPr/>
                    <a:lstStyle/>
                    <a:p>
                      <a:r>
                        <a:rPr lang="en-US" sz="2800" dirty="0" err="1">
                          <a:latin typeface="Lucida Console" panose="020B0609040504020204" pitchFamily="49" charset="0"/>
                        </a:rPr>
                        <a:t>imulq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AND</a:t>
                      </a:r>
                    </a:p>
                  </a:txBody>
                  <a:tcPr/>
                </a:tc>
                <a:tc>
                  <a:txBody>
                    <a:bodyPr/>
                    <a:lstStyle/>
                    <a:p>
                      <a:r>
                        <a:rPr lang="en-US" sz="2800" dirty="0" err="1">
                          <a:latin typeface="Lucida Console" panose="020B0609040504020204" pitchFamily="49" charset="0"/>
                        </a:rPr>
                        <a:t>andq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&amp;= </a:t>
                      </a:r>
                      <a:r>
                        <a:rPr lang="en-US" sz="2800" i="1" dirty="0" err="1"/>
                        <a:t>src</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Bitwise OR</a:t>
                      </a:r>
                    </a:p>
                  </a:txBody>
                  <a:tcPr/>
                </a:tc>
                <a:tc>
                  <a:txBody>
                    <a:bodyPr/>
                    <a:lstStyle/>
                    <a:p>
                      <a:r>
                        <a:rPr lang="en-US" sz="2800" dirty="0" err="1">
                          <a:latin typeface="Lucida Console" panose="020B0609040504020204" pitchFamily="49" charset="0"/>
                        </a:rPr>
                        <a:t>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177663224"/>
                  </a:ext>
                </a:extLst>
              </a:tr>
              <a:tr h="370840">
                <a:tc>
                  <a:txBody>
                    <a:bodyPr/>
                    <a:lstStyle/>
                    <a:p>
                      <a:r>
                        <a:rPr lang="en-US" sz="2800" dirty="0"/>
                        <a:t>Bitwise XOR</a:t>
                      </a:r>
                    </a:p>
                  </a:txBody>
                  <a:tcPr/>
                </a:tc>
                <a:tc>
                  <a:txBody>
                    <a:bodyPr/>
                    <a:lstStyle/>
                    <a:p>
                      <a:r>
                        <a:rPr lang="en-US" sz="2800" dirty="0" err="1">
                          <a:latin typeface="Lucida Console" panose="020B0609040504020204" pitchFamily="49" charset="0"/>
                        </a:rPr>
                        <a:t>xorq</a:t>
                      </a:r>
                      <a:r>
                        <a:rPr lang="en-US" sz="2800" dirty="0">
                          <a:latin typeface="Lucida Console" panose="020B0609040504020204" pitchFamily="49" charset="0"/>
                        </a:rPr>
                        <a:t>  </a:t>
                      </a:r>
                      <a:r>
                        <a:rPr lang="en-US" sz="2800" i="1" dirty="0" err="1">
                          <a:latin typeface="Lucida Console" panose="020B0609040504020204" pitchFamily="49" charset="0"/>
                        </a:rPr>
                        <a:t>src</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src</a:t>
                      </a:r>
                      <a:r>
                        <a:rPr lang="en-US" sz="2800" dirty="0"/>
                        <a:t>;</a:t>
                      </a:r>
                    </a:p>
                  </a:txBody>
                  <a:tcP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954740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Two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2622199218"/>
              </p:ext>
            </p:extLst>
          </p:nvPr>
        </p:nvGraphicFramePr>
        <p:xfrm>
          <a:off x="838200" y="1825625"/>
          <a:ext cx="10515597" cy="33528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dirty="0" err="1">
                          <a:latin typeface="Lucida Console" panose="020B0609040504020204" pitchFamily="49" charset="0"/>
                        </a:rPr>
                        <a:t>salq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0" dirty="0">
                        <a:latin typeface="Lucida Console" panose="020B0609040504020204" pitchFamily="49" charset="0"/>
                      </a:endParaRPr>
                    </a:p>
                    <a:p>
                      <a:r>
                        <a:rPr lang="en-US" sz="2800" i="0" dirty="0" err="1">
                          <a:latin typeface="Lucida Console" panose="020B0609040504020204" pitchFamily="49" charset="0"/>
                        </a:rPr>
                        <a:t>shlq</a:t>
                      </a:r>
                      <a:r>
                        <a:rPr lang="en-US" sz="2800" i="0" dirty="0">
                          <a:latin typeface="Lucida Console" panose="020B0609040504020204" pitchFamily="49" charset="0"/>
                        </a:rPr>
                        <a:t>  </a:t>
                      </a:r>
                      <a:r>
                        <a:rPr lang="en-US" sz="2800" i="1" dirty="0">
                          <a:latin typeface="Lucida Console" panose="020B0609040504020204" pitchFamily="49" charset="0"/>
                        </a:rPr>
                        <a:t>amt</a:t>
                      </a:r>
                      <a:r>
                        <a:rPr lang="en-US" sz="2800" i="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&lt;&lt; </a:t>
                      </a:r>
                      <a:r>
                        <a:rPr lang="en-US" sz="2800" i="1" dirty="0"/>
                        <a:t>amt</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sarq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dirty="0" err="1">
                          <a:latin typeface="Lucida Console" panose="020B0609040504020204" pitchFamily="49" charset="0"/>
                        </a:rPr>
                        <a:t>shrq</a:t>
                      </a:r>
                      <a:r>
                        <a:rPr lang="en-US" sz="2800" dirty="0">
                          <a:latin typeface="Lucida Console" panose="020B0609040504020204" pitchFamily="49" charset="0"/>
                        </a:rPr>
                        <a:t>  </a:t>
                      </a:r>
                      <a:r>
                        <a:rPr lang="en-US" sz="2800" i="1" dirty="0">
                          <a:latin typeface="Lucida Console" panose="020B0609040504020204" pitchFamily="49" charset="0"/>
                        </a:rPr>
                        <a:t>amt</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nchor="ctr"/>
                </a:tc>
                <a:tc>
                  <a:txBody>
                    <a:bodyPr/>
                    <a:lstStyle/>
                    <a:p>
                      <a:r>
                        <a:rPr lang="en-US" sz="2800" i="1" dirty="0" err="1"/>
                        <a:t>dest</a:t>
                      </a:r>
                      <a:r>
                        <a:rPr lang="en-US" sz="2800" dirty="0"/>
                        <a:t> = </a:t>
                      </a:r>
                      <a:r>
                        <a:rPr lang="en-US" sz="2800" i="1" dirty="0" err="1"/>
                        <a:t>dest</a:t>
                      </a:r>
                      <a:r>
                        <a:rPr lang="en-US" sz="2800" i="0" dirty="0"/>
                        <a:t> &gt;&gt; </a:t>
                      </a:r>
                      <a:r>
                        <a:rPr lang="en-US" sz="2800" i="1" dirty="0"/>
                        <a:t>amt</a:t>
                      </a:r>
                      <a:r>
                        <a:rPr lang="en-US" sz="2800" i="0" dirty="0"/>
                        <a:t>;</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33238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Compiling to Assembly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Rounded Rectangle 1">
            <a:extLst>
              <a:ext uri="{FF2B5EF4-FFF2-40B4-BE49-F238E27FC236}">
                <a16:creationId xmlns:a16="http://schemas.microsoft.com/office/drawing/2014/main" id="{F82FE63B-8579-3A4D-8B52-123D5FA1F523}"/>
              </a:ext>
            </a:extLst>
          </p:cNvPr>
          <p:cNvSpPr/>
          <p:nvPr/>
        </p:nvSpPr>
        <p:spPr>
          <a:xfrm>
            <a:off x="234462" y="2128165"/>
            <a:ext cx="5861538"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(long a, long b);</a:t>
            </a:r>
          </a:p>
          <a:p>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(long x, long y,</a:t>
            </a:r>
            <a:br>
              <a:rPr lang="en-US" dirty="0">
                <a:solidFill>
                  <a:srgbClr val="00FA00"/>
                </a:solidFill>
                <a:latin typeface="Lucida Console" panose="020B0609040504020204" pitchFamily="49" charset="0"/>
              </a:rPr>
            </a:br>
            <a:r>
              <a:rPr lang="en-US" dirty="0">
                <a:solidFill>
                  <a:srgbClr val="00FA00"/>
                </a:solidFill>
                <a:latin typeface="Lucida Console" panose="020B0609040504020204" pitchFamily="49" charset="0"/>
              </a:rPr>
              <a:t>                  long *destination) {</a:t>
            </a:r>
          </a:p>
          <a:p>
            <a:r>
              <a:rPr lang="en-US" dirty="0">
                <a:solidFill>
                  <a:srgbClr val="00FA00"/>
                </a:solidFill>
                <a:latin typeface="Lucida Console" panose="020B0609040504020204" pitchFamily="49" charset="0"/>
              </a:rPr>
              <a:t>    long z = </a:t>
            </a:r>
            <a:r>
              <a:rPr lang="en-US" dirty="0" err="1">
                <a:solidFill>
                  <a:srgbClr val="00FA00"/>
                </a:solidFill>
                <a:latin typeface="Lucida Console" panose="020B0609040504020204" pitchFamily="49" charset="0"/>
              </a:rPr>
              <a:t>add_two_numbers</a:t>
            </a:r>
            <a:r>
              <a:rPr lang="en-US" dirty="0">
                <a:solidFill>
                  <a:srgbClr val="00FA00"/>
                </a:solidFill>
                <a:latin typeface="Lucida Console" panose="020B0609040504020204" pitchFamily="49" charset="0"/>
              </a:rPr>
              <a:t>(x, y);</a:t>
            </a:r>
          </a:p>
          <a:p>
            <a:r>
              <a:rPr lang="en-US" dirty="0">
                <a:solidFill>
                  <a:srgbClr val="00FA00"/>
                </a:solidFill>
                <a:latin typeface="Lucida Console" panose="020B0609040504020204" pitchFamily="49" charset="0"/>
              </a:rPr>
              <a:t>    *destination = z;</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7092462" y="805011"/>
            <a:ext cx="4730486"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6640898" y="3727938"/>
            <a:ext cx="5551102"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0" name="TextBox 9">
            <a:extLst>
              <a:ext uri="{FF2B5EF4-FFF2-40B4-BE49-F238E27FC236}">
                <a16:creationId xmlns:a16="http://schemas.microsoft.com/office/drawing/2014/main" id="{517633D1-431F-E64A-8D8C-C5C650DFCE10}"/>
              </a:ext>
            </a:extLst>
          </p:cNvPr>
          <p:cNvSpPr txBox="1"/>
          <p:nvPr/>
        </p:nvSpPr>
        <p:spPr>
          <a:xfrm>
            <a:off x="670713" y="1692882"/>
            <a:ext cx="1022075" cy="461665"/>
          </a:xfrm>
          <a:prstGeom prst="rect">
            <a:avLst/>
          </a:prstGeom>
          <a:noFill/>
        </p:spPr>
        <p:txBody>
          <a:bodyPr wrap="none" rtlCol="0">
            <a:spAutoFit/>
          </a:bodyPr>
          <a:lstStyle/>
          <a:p>
            <a:r>
              <a:rPr lang="en-US" sz="2400" dirty="0"/>
              <a:t>C code</a:t>
            </a:r>
          </a:p>
        </p:txBody>
      </p:sp>
      <p:sp>
        <p:nvSpPr>
          <p:cNvPr id="11" name="TextBox 10">
            <a:extLst>
              <a:ext uri="{FF2B5EF4-FFF2-40B4-BE49-F238E27FC236}">
                <a16:creationId xmlns:a16="http://schemas.microsoft.com/office/drawing/2014/main" id="{D30525A1-41E1-1541-B61A-572B7C081A5A}"/>
              </a:ext>
            </a:extLst>
          </p:cNvPr>
          <p:cNvSpPr txBox="1"/>
          <p:nvPr/>
        </p:nvSpPr>
        <p:spPr>
          <a:xfrm>
            <a:off x="7446651" y="325096"/>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7200612" y="3314971"/>
            <a:ext cx="2575385" cy="461665"/>
          </a:xfrm>
          <a:prstGeom prst="rect">
            <a:avLst/>
          </a:prstGeom>
          <a:noFill/>
        </p:spPr>
        <p:txBody>
          <a:bodyPr wrap="none" rtlCol="0">
            <a:spAutoFit/>
          </a:bodyPr>
          <a:lstStyle/>
          <a:p>
            <a:r>
              <a:rPr lang="en-US" sz="2400" dirty="0"/>
              <a:t>A64 assembly code</a:t>
            </a:r>
          </a:p>
        </p:txBody>
      </p:sp>
      <p:cxnSp>
        <p:nvCxnSpPr>
          <p:cNvPr id="14" name="Straight Arrow Connector 13">
            <a:extLst>
              <a:ext uri="{FF2B5EF4-FFF2-40B4-BE49-F238E27FC236}">
                <a16:creationId xmlns:a16="http://schemas.microsoft.com/office/drawing/2014/main" id="{402F5566-889A-6E42-B253-A679BDB1DD5A}"/>
              </a:ext>
            </a:extLst>
          </p:cNvPr>
          <p:cNvCxnSpPr>
            <a:cxnSpLocks/>
            <a:stCxn id="2" idx="0"/>
            <a:endCxn id="8" idx="1"/>
          </p:cNvCxnSpPr>
          <p:nvPr/>
        </p:nvCxnSpPr>
        <p:spPr>
          <a:xfrm flipV="1">
            <a:off x="3165231" y="1977319"/>
            <a:ext cx="3927231" cy="150846"/>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714D813-9E05-3B42-9E65-9467E50ECC7D}"/>
              </a:ext>
            </a:extLst>
          </p:cNvPr>
          <p:cNvCxnSpPr>
            <a:cxnSpLocks/>
            <a:stCxn id="2" idx="2"/>
            <a:endCxn id="9" idx="1"/>
          </p:cNvCxnSpPr>
          <p:nvPr/>
        </p:nvCxnSpPr>
        <p:spPr>
          <a:xfrm>
            <a:off x="3165231" y="4472781"/>
            <a:ext cx="3475667" cy="827011"/>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1871152-E625-634D-952D-ECB475D78EA2}"/>
              </a:ext>
            </a:extLst>
          </p:cNvPr>
          <p:cNvSpPr txBox="1"/>
          <p:nvPr/>
        </p:nvSpPr>
        <p:spPr>
          <a:xfrm>
            <a:off x="2451581" y="1168565"/>
            <a:ext cx="1941044" cy="523220"/>
          </a:xfrm>
          <a:prstGeom prst="rect">
            <a:avLst/>
          </a:prstGeom>
          <a:noFill/>
        </p:spPr>
        <p:txBody>
          <a:bodyPr wrap="none" rtlCol="0">
            <a:spAutoFit/>
          </a:bodyPr>
          <a:lstStyle/>
          <a:p>
            <a:r>
              <a:rPr lang="en-US" sz="2800" dirty="0" err="1"/>
              <a:t>gcc</a:t>
            </a:r>
            <a:r>
              <a:rPr lang="en-US" sz="2800" dirty="0"/>
              <a:t> -</a:t>
            </a:r>
            <a:r>
              <a:rPr lang="en-US" sz="2800" dirty="0" err="1"/>
              <a:t>Og</a:t>
            </a:r>
            <a:r>
              <a:rPr lang="en-US" sz="2800" dirty="0"/>
              <a:t> -S …</a:t>
            </a:r>
          </a:p>
        </p:txBody>
      </p:sp>
    </p:spTree>
    <p:extLst>
      <p:ext uri="{BB962C8B-B14F-4D97-AF65-F5344CB8AC3E}">
        <p14:creationId xmlns:p14="http://schemas.microsoft.com/office/powerpoint/2010/main" val="299689860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Instructions:</a:t>
            </a:r>
            <a:br>
              <a:rPr lang="en-US" dirty="0"/>
            </a:br>
            <a:r>
              <a:rPr lang="en-US" dirty="0"/>
              <a:t>One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344295859"/>
              </p:ext>
            </p:extLst>
          </p:nvPr>
        </p:nvGraphicFramePr>
        <p:xfrm>
          <a:off x="838200" y="1825625"/>
          <a:ext cx="10515597" cy="35356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3854370">
                  <a:extLst>
                    <a:ext uri="{9D8B030D-6E8A-4147-A177-3AD203B41FA5}">
                      <a16:colId xmlns:a16="http://schemas.microsoft.com/office/drawing/2014/main" val="2658077405"/>
                    </a:ext>
                  </a:extLst>
                </a:gridCol>
                <a:gridCol w="424694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Increment</a:t>
                      </a:r>
                    </a:p>
                  </a:txBody>
                  <a:tcPr/>
                </a:tc>
                <a:tc>
                  <a:txBody>
                    <a:bodyPr/>
                    <a:lstStyle/>
                    <a:p>
                      <a:r>
                        <a:rPr lang="en-US" sz="2800" dirty="0" err="1">
                          <a:latin typeface="Lucida Console" panose="020B0609040504020204" pitchFamily="49" charset="0"/>
                        </a:rPr>
                        <a:t>incq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dirty="0"/>
                        <a:t>++;</a:t>
                      </a:r>
                    </a:p>
                  </a:txBody>
                  <a:tcPr/>
                </a:tc>
                <a:extLst>
                  <a:ext uri="{0D108BD9-81ED-4DB2-BD59-A6C34878D82A}">
                    <a16:rowId xmlns:a16="http://schemas.microsoft.com/office/drawing/2014/main" val="930147997"/>
                  </a:ext>
                </a:extLst>
              </a:tr>
              <a:tr h="370840">
                <a:tc>
                  <a:txBody>
                    <a:bodyPr/>
                    <a:lstStyle/>
                    <a:p>
                      <a:r>
                        <a:rPr lang="en-US" sz="2800" dirty="0"/>
                        <a:t>Decrement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decq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i="1" dirty="0">
                        <a:latin typeface="Lucida Console" panose="020B0609040504020204" pitchFamily="49" charset="0"/>
                      </a:endParaRPr>
                    </a:p>
                  </a:txBody>
                  <a:tcPr/>
                </a:tc>
                <a:tc>
                  <a:txBody>
                    <a:bodyPr/>
                    <a:lstStyle/>
                    <a:p>
                      <a:r>
                        <a:rPr lang="en-US" sz="2800" i="1" dirty="0" err="1"/>
                        <a:t>dest</a:t>
                      </a:r>
                      <a:r>
                        <a:rPr lang="en-US" sz="2800" i="1" dirty="0"/>
                        <a:t>-</a:t>
                      </a:r>
                      <a:r>
                        <a:rPr lang="en-US" sz="2800" dirty="0"/>
                        <a:t>-;</a:t>
                      </a:r>
                    </a:p>
                  </a:txBody>
                  <a:tcPr/>
                </a:tc>
                <a:extLst>
                  <a:ext uri="{0D108BD9-81ED-4DB2-BD59-A6C34878D82A}">
                    <a16:rowId xmlns:a16="http://schemas.microsoft.com/office/drawing/2014/main" val="1814292356"/>
                  </a:ext>
                </a:extLst>
              </a:tr>
              <a:tr h="370840">
                <a:tc>
                  <a:txBody>
                    <a:bodyPr/>
                    <a:lstStyle/>
                    <a:p>
                      <a:r>
                        <a:rPr lang="en-US" sz="2800" dirty="0"/>
                        <a:t>Negation</a:t>
                      </a:r>
                    </a:p>
                  </a:txBody>
                  <a:tcPr/>
                </a:tc>
                <a:tc>
                  <a:txBody>
                    <a:bodyPr/>
                    <a:lstStyle/>
                    <a:p>
                      <a:r>
                        <a:rPr lang="en-US" sz="2800" dirty="0" err="1">
                          <a:latin typeface="Lucida Console" panose="020B0609040504020204" pitchFamily="49" charset="0"/>
                        </a:rPr>
                        <a:t>negq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3302675521"/>
                  </a:ext>
                </a:extLst>
              </a:tr>
              <a:tr h="370840">
                <a:tc>
                  <a:txBody>
                    <a:bodyPr/>
                    <a:lstStyle/>
                    <a:p>
                      <a:r>
                        <a:rPr lang="en-US" sz="2800" dirty="0"/>
                        <a:t>Bitwise NOT</a:t>
                      </a:r>
                    </a:p>
                  </a:txBody>
                  <a:tcPr/>
                </a:tc>
                <a:tc>
                  <a:txBody>
                    <a:bodyPr/>
                    <a:lstStyle/>
                    <a:p>
                      <a:r>
                        <a:rPr lang="en-US" sz="2800" dirty="0" err="1">
                          <a:latin typeface="Lucida Console" panose="020B0609040504020204" pitchFamily="49" charset="0"/>
                        </a:rPr>
                        <a:t>notq</a:t>
                      </a:r>
                      <a:r>
                        <a:rPr lang="en-US" sz="2800" dirty="0">
                          <a:latin typeface="Lucida Console" panose="020B0609040504020204" pitchFamily="49" charset="0"/>
                        </a:rPr>
                        <a:t>  </a:t>
                      </a:r>
                      <a:r>
                        <a:rPr lang="en-US" sz="2800" i="1" dirty="0" err="1">
                          <a:latin typeface="Lucida Console" panose="020B0609040504020204" pitchFamily="49" charset="0"/>
                        </a:rPr>
                        <a:t>dest</a:t>
                      </a:r>
                      <a:endParaRPr lang="en-US" sz="2800" dirty="0">
                        <a:latin typeface="Lucida Console" panose="020B0609040504020204" pitchFamily="49" charset="0"/>
                      </a:endParaRPr>
                    </a:p>
                  </a:txBody>
                  <a:tcPr/>
                </a:tc>
                <a:tc>
                  <a:txBody>
                    <a:bodyPr/>
                    <a:lstStyle/>
                    <a:p>
                      <a:r>
                        <a:rPr lang="en-US" sz="2800" i="1" dirty="0" err="1"/>
                        <a:t>dest</a:t>
                      </a:r>
                      <a:r>
                        <a:rPr lang="en-US" sz="2800" dirty="0"/>
                        <a:t> = ~</a:t>
                      </a:r>
                      <a:r>
                        <a:rPr lang="en-US" sz="2800" i="1" dirty="0" err="1"/>
                        <a:t>dest</a:t>
                      </a:r>
                      <a:r>
                        <a:rPr lang="en-US" sz="2800" dirty="0"/>
                        <a:t>;</a:t>
                      </a:r>
                    </a:p>
                  </a:txBody>
                  <a:tcPr/>
                </a:tc>
                <a:extLst>
                  <a:ext uri="{0D108BD9-81ED-4DB2-BD59-A6C34878D82A}">
                    <a16:rowId xmlns:a16="http://schemas.microsoft.com/office/drawing/2014/main" val="1727205601"/>
                  </a:ext>
                </a:extLst>
              </a:tr>
              <a:tr h="370840">
                <a:tc>
                  <a:txBody>
                    <a:bodyPr/>
                    <a:lstStyle/>
                    <a:p>
                      <a:r>
                        <a:rPr lang="en-US" sz="2800" dirty="0"/>
                        <a:t>Division</a:t>
                      </a:r>
                    </a:p>
                  </a:txBody>
                  <a:tcPr/>
                </a:tc>
                <a:tc>
                  <a:txBody>
                    <a:bodyPr/>
                    <a:lstStyle/>
                    <a:p>
                      <a:r>
                        <a:rPr lang="en-US" sz="2800" dirty="0" err="1">
                          <a:latin typeface="Lucida Console" panose="020B0609040504020204" pitchFamily="49" charset="0"/>
                        </a:rPr>
                        <a:t>idivq</a:t>
                      </a:r>
                      <a:r>
                        <a:rPr lang="en-US" sz="2800" dirty="0">
                          <a:latin typeface="Lucida Console" panose="020B0609040504020204" pitchFamily="49" charset="0"/>
                        </a:rPr>
                        <a:t> </a:t>
                      </a:r>
                      <a:r>
                        <a:rPr lang="en-US" sz="2800" i="1" dirty="0" err="1">
                          <a:latin typeface="Lucida Console" panose="020B0609040504020204" pitchFamily="49" charset="0"/>
                        </a:rPr>
                        <a:t>src</a:t>
                      </a:r>
                      <a:endParaRPr lang="en-US" sz="2800" dirty="0">
                        <a:latin typeface="Lucida Console" panose="020B0609040504020204" pitchFamily="49" charset="0"/>
                      </a:endParaRPr>
                    </a:p>
                  </a:txBody>
                  <a:tcPr/>
                </a:tc>
                <a:tc>
                  <a:txBody>
                    <a:bodyPr/>
                    <a:lstStyle/>
                    <a:p>
                      <a:r>
                        <a:rPr lang="en-US" sz="2800" dirty="0"/>
                        <a:t>%</a:t>
                      </a:r>
                      <a:r>
                        <a:rPr lang="en-US" sz="2800" dirty="0" err="1"/>
                        <a:t>rax</a:t>
                      </a:r>
                      <a:r>
                        <a:rPr lang="en-US" sz="2800" dirty="0"/>
                        <a:t> = %</a:t>
                      </a:r>
                      <a:r>
                        <a:rPr lang="en-US" sz="2800" dirty="0" err="1"/>
                        <a:t>rdx</a:t>
                      </a:r>
                      <a:r>
                        <a:rPr lang="en-US" sz="2800" dirty="0"/>
                        <a:t>:%</a:t>
                      </a:r>
                      <a:r>
                        <a:rPr lang="en-US" sz="2800" dirty="0" err="1"/>
                        <a:t>rax</a:t>
                      </a:r>
                      <a:r>
                        <a:rPr lang="en-US" sz="2800" dirty="0"/>
                        <a:t> / </a:t>
                      </a:r>
                      <a:r>
                        <a:rPr lang="en-US" sz="2800" i="1" dirty="0" err="1"/>
                        <a:t>src</a:t>
                      </a:r>
                      <a:endParaRPr lang="en-US" sz="2800" i="0" dirty="0"/>
                    </a:p>
                    <a:p>
                      <a:r>
                        <a:rPr lang="en-US" sz="2800" i="0" dirty="0"/>
                        <a:t>%</a:t>
                      </a:r>
                      <a:r>
                        <a:rPr lang="en-US" sz="2800" i="0" dirty="0" err="1"/>
                        <a:t>rdx</a:t>
                      </a:r>
                      <a:r>
                        <a:rPr lang="en-US" sz="2800" i="0" dirty="0"/>
                        <a:t> = %</a:t>
                      </a:r>
                      <a:r>
                        <a:rPr lang="en-US" sz="2800" i="0" dirty="0" err="1"/>
                        <a:t>rdx</a:t>
                      </a:r>
                      <a:r>
                        <a:rPr lang="en-US" sz="2800" i="0" dirty="0"/>
                        <a:t>:%</a:t>
                      </a:r>
                      <a:r>
                        <a:rPr lang="en-US" sz="2800" i="0" dirty="0" err="1"/>
                        <a:t>rax</a:t>
                      </a:r>
                      <a:r>
                        <a:rPr lang="en-US" sz="2800" i="0" dirty="0"/>
                        <a:t> % </a:t>
                      </a:r>
                      <a:r>
                        <a:rPr lang="en-US" sz="2800" i="1" dirty="0" err="1"/>
                        <a:t>src</a:t>
                      </a:r>
                      <a:endParaRPr lang="en-US" sz="2800" dirty="0"/>
                    </a:p>
                  </a:txBody>
                  <a:tcPr/>
                </a:tc>
                <a:extLst>
                  <a:ext uri="{0D108BD9-81ED-4DB2-BD59-A6C34878D82A}">
                    <a16:rowId xmlns:a16="http://schemas.microsoft.com/office/drawing/2014/main" val="2177663224"/>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7899218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FD22C-7097-BB49-9CE0-F9E89F7FF52B}"/>
              </a:ext>
            </a:extLst>
          </p:cNvPr>
          <p:cNvSpPr>
            <a:spLocks noGrp="1"/>
          </p:cNvSpPr>
          <p:nvPr>
            <p:ph type="title"/>
          </p:nvPr>
        </p:nvSpPr>
        <p:spPr/>
        <p:txBody>
          <a:bodyPr/>
          <a:lstStyle/>
          <a:p>
            <a:r>
              <a:rPr lang="en-US" dirty="0"/>
              <a:t>Compiler will try not to use </a:t>
            </a:r>
            <a:r>
              <a:rPr lang="en-US" dirty="0" err="1">
                <a:latin typeface="Lucida Console" panose="020B0609040504020204" pitchFamily="49" charset="0"/>
              </a:rPr>
              <a:t>idivq</a:t>
            </a:r>
            <a:endParaRPr lang="en-US" dirty="0">
              <a:latin typeface="Lucida Console" panose="020B0609040504020204" pitchFamily="49" charset="0"/>
            </a:endParaRPr>
          </a:p>
        </p:txBody>
      </p:sp>
      <p:sp>
        <p:nvSpPr>
          <p:cNvPr id="4" name="Footer Placeholder 3">
            <a:extLst>
              <a:ext uri="{FF2B5EF4-FFF2-40B4-BE49-F238E27FC236}">
                <a16:creationId xmlns:a16="http://schemas.microsoft.com/office/drawing/2014/main" id="{7DA7A6D8-8D07-C544-A398-3E3739895331}"/>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1BB0FA1-6A03-7A43-A1A8-00ABFF147BE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6" name="Text Placeholder 5">
            <a:extLst>
              <a:ext uri="{FF2B5EF4-FFF2-40B4-BE49-F238E27FC236}">
                <a16:creationId xmlns:a16="http://schemas.microsoft.com/office/drawing/2014/main" id="{5047AD34-952D-514D-880E-B7125672C613}"/>
              </a:ext>
            </a:extLst>
          </p:cNvPr>
          <p:cNvSpPr>
            <a:spLocks noGrp="1"/>
          </p:cNvSpPr>
          <p:nvPr>
            <p:ph type="body" sz="quarter" idx="13"/>
          </p:nvPr>
        </p:nvSpPr>
        <p:spPr/>
        <p:txBody>
          <a:bodyPr/>
          <a:lstStyle/>
          <a:p>
            <a:r>
              <a:rPr lang="en-US" dirty="0"/>
              <a:t>Slide by Bohn</a:t>
            </a:r>
          </a:p>
        </p:txBody>
      </p:sp>
      <p:sp>
        <p:nvSpPr>
          <p:cNvPr id="7" name="Rounded Rectangle 6">
            <a:extLst>
              <a:ext uri="{FF2B5EF4-FFF2-40B4-BE49-F238E27FC236}">
                <a16:creationId xmlns:a16="http://schemas.microsoft.com/office/drawing/2014/main" id="{E4B0FF77-6665-8645-AAC0-875E9042E50F}"/>
              </a:ext>
            </a:extLst>
          </p:cNvPr>
          <p:cNvSpPr/>
          <p:nvPr/>
        </p:nvSpPr>
        <p:spPr>
          <a:xfrm>
            <a:off x="862684" y="1872467"/>
            <a:ext cx="10515599" cy="98363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a:t>
            </a:r>
          </a:p>
          <a:p>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a:t>
            </a:r>
            <a:r>
              <a:rPr lang="en-US" dirty="0" err="1">
                <a:solidFill>
                  <a:srgbClr val="00FA00"/>
                </a:solidFill>
                <a:latin typeface="Lucida Console" panose="020B0609040504020204" pitchFamily="49" charset="0"/>
              </a:rPr>
              <a:t>reduced_character</a:t>
            </a:r>
            <a:r>
              <a:rPr lang="en-US" dirty="0">
                <a:solidFill>
                  <a:srgbClr val="00FA00"/>
                </a:solidFill>
                <a:latin typeface="Lucida Console" panose="020B0609040504020204" pitchFamily="49" charset="0"/>
              </a:rPr>
              <a:t> + key + 26) % 26;</a:t>
            </a:r>
          </a:p>
          <a:p>
            <a:r>
              <a:rPr lang="en-US" dirty="0">
                <a:solidFill>
                  <a:srgbClr val="00FA00"/>
                </a:solidFill>
                <a:latin typeface="Lucida Console" panose="020B0609040504020204" pitchFamily="49" charset="0"/>
              </a:rPr>
              <a:t>…</a:t>
            </a:r>
          </a:p>
        </p:txBody>
      </p:sp>
      <p:sp>
        <p:nvSpPr>
          <p:cNvPr id="8" name="Rounded Rectangle 7">
            <a:extLst>
              <a:ext uri="{FF2B5EF4-FFF2-40B4-BE49-F238E27FC236}">
                <a16:creationId xmlns:a16="http://schemas.microsoft.com/office/drawing/2014/main" id="{BCC25E1E-8B1D-D84D-BD46-2F874D090273}"/>
              </a:ext>
            </a:extLst>
          </p:cNvPr>
          <p:cNvSpPr/>
          <p:nvPr/>
        </p:nvSpPr>
        <p:spPr>
          <a:xfrm>
            <a:off x="862685" y="3037885"/>
            <a:ext cx="10515600" cy="3820115"/>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key) is in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imulq</a:t>
            </a:r>
            <a:r>
              <a:rPr lang="en-US" dirty="0">
                <a:solidFill>
                  <a:srgbClr val="FECC1F"/>
                </a:solidFill>
                <a:latin typeface="Lucida Console" panose="020B0609040504020204" pitchFamily="49" charset="0"/>
              </a:rPr>
              <a:t>   $1321528399, %</a:t>
            </a:r>
            <a:r>
              <a:rPr lang="en-US" dirty="0" err="1">
                <a:solidFill>
                  <a:srgbClr val="FECC1F"/>
                </a:solidFill>
                <a:latin typeface="Lucida Console" panose="020B0609040504020204" pitchFamily="49" charset="0"/>
              </a:rPr>
              <a:t>rax</a:t>
            </a:r>
            <a:r>
              <a:rPr lang="en-US" dirty="0">
                <a:solidFill>
                  <a:srgbClr val="FECC1F"/>
                </a:solidFill>
                <a:latin typeface="Lucida Console" panose="020B0609040504020204" pitchFamily="49" charset="0"/>
              </a:rPr>
              <a:t>, %r10     ## </a:t>
            </a:r>
            <a:r>
              <a:rPr lang="en-US" dirty="0" err="1">
                <a:solidFill>
                  <a:srgbClr val="FECC1F"/>
                </a:solidFill>
                <a:latin typeface="Lucida Console" panose="020B0609040504020204" pitchFamily="49" charset="0"/>
              </a:rPr>
              <a:t>imm</a:t>
            </a:r>
            <a:r>
              <a:rPr lang="en-US" dirty="0">
                <a:solidFill>
                  <a:srgbClr val="FECC1F"/>
                </a:solidFill>
                <a:latin typeface="Lucida Console" panose="020B0609040504020204" pitchFamily="49" charset="0"/>
              </a:rPr>
              <a:t> = 0x4EC4EC4F</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%r10, %r9           # x = (</a:t>
            </a:r>
            <a:r>
              <a:rPr lang="en-US" dirty="0" err="1">
                <a:solidFill>
                  <a:srgbClr val="FECC1F"/>
                </a:solidFill>
                <a:latin typeface="Lucida Console" panose="020B0609040504020204" pitchFamily="49" charset="0"/>
              </a:rPr>
              <a:t>reduced_character+key</a:t>
            </a:r>
            <a:r>
              <a:rPr lang="en-US" dirty="0">
                <a:solidFill>
                  <a:srgbClr val="FECC1F"/>
                </a:solidFill>
                <a:latin typeface="Lucida Console" panose="020B0609040504020204" pitchFamily="49" charset="0"/>
              </a:rPr>
              <a:t>) * &lt;number&gt;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$63, %r9            # sign = x's sign bit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shrq</a:t>
            </a:r>
            <a:r>
              <a:rPr lang="en-US" dirty="0">
                <a:solidFill>
                  <a:srgbClr val="FECC1F"/>
                </a:solidFill>
                <a:latin typeface="Lucida Console" panose="020B0609040504020204" pitchFamily="49" charset="0"/>
              </a:rPr>
              <a:t>    $35, %r10           # x = upper 29 bits of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%r9d, %r10d         # x = x + sign</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(%r10,%r10,4),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leal</a:t>
            </a:r>
            <a:r>
              <a:rPr lang="en-US" dirty="0">
                <a:solidFill>
                  <a:srgbClr val="FECC1F"/>
                </a:solidFill>
                <a:latin typeface="Lucida Console" panose="020B0609040504020204" pitchFamily="49" charset="0"/>
              </a:rPr>
              <a:t>    (%rcx,%rcx,4), %</a:t>
            </a:r>
            <a:r>
              <a:rPr lang="en-US" dirty="0" err="1">
                <a:solidFill>
                  <a:srgbClr val="FECC1F"/>
                </a:solidFill>
                <a:latin typeface="Lucida Console" panose="020B0609040504020204" pitchFamily="49" charset="0"/>
              </a:rPr>
              <a:t>ecx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addl</a:t>
            </a:r>
            <a:r>
              <a:rPr lang="en-US" dirty="0">
                <a:solidFill>
                  <a:srgbClr val="FECC1F"/>
                </a:solidFill>
                <a:latin typeface="Lucida Console" panose="020B0609040504020204" pitchFamily="49" charset="0"/>
              </a:rPr>
              <a:t>    %r10d,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 c = 26 * x</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subl</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ecx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eax</a:t>
            </a:r>
            <a:r>
              <a:rPr lang="en-US" dirty="0">
                <a:solidFill>
                  <a:srgbClr val="FECC1F"/>
                </a:solidFill>
                <a:latin typeface="Lucida Console" panose="020B0609040504020204" pitchFamily="49" charset="0"/>
              </a:rPr>
              <a:t>          # </a:t>
            </a:r>
            <a:r>
              <a:rPr lang="en-US" dirty="0" err="1">
                <a:solidFill>
                  <a:srgbClr val="FECC1F"/>
                </a:solidFill>
                <a:latin typeface="Lucida Console" panose="020B0609040504020204" pitchFamily="49" charset="0"/>
              </a:rPr>
              <a:t>reduced_character</a:t>
            </a:r>
            <a:r>
              <a:rPr lang="en-US" dirty="0">
                <a:solidFill>
                  <a:srgbClr val="FECC1F"/>
                </a:solidFill>
                <a:latin typeface="Lucida Console" panose="020B0609040504020204" pitchFamily="49" charset="0"/>
              </a:rPr>
              <a:t> -= c</a:t>
            </a:r>
          </a:p>
          <a:p>
            <a:r>
              <a:rPr lang="en-US" dirty="0">
                <a:solidFill>
                  <a:srgbClr val="FECC1F"/>
                </a:solidFill>
                <a:latin typeface="Lucida Console" panose="020B0609040504020204" pitchFamily="49" charset="0"/>
              </a:rPr>
              <a:t>…</a:t>
            </a:r>
          </a:p>
        </p:txBody>
      </p:sp>
    </p:spTree>
    <p:extLst>
      <p:ext uri="{BB962C8B-B14F-4D97-AF65-F5344CB8AC3E}">
        <p14:creationId xmlns:p14="http://schemas.microsoft.com/office/powerpoint/2010/main" val="2515011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Arithmetic, Logical, Bit Shift Instructions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r>
              <a:rPr lang="en-US" i="1" dirty="0" err="1"/>
              <a:t>src</a:t>
            </a:r>
            <a:r>
              <a:rPr lang="en-US" dirty="0"/>
              <a:t> is a source operand</a:t>
            </a:r>
          </a:p>
          <a:p>
            <a:endParaRPr lang="en-US" i="1" dirty="0"/>
          </a:p>
          <a:p>
            <a:r>
              <a:rPr lang="en-US" i="1" dirty="0" err="1"/>
              <a:t>dest</a:t>
            </a:r>
            <a:r>
              <a:rPr lang="en-US" dirty="0"/>
              <a:t> is both a source operand and the result destination</a:t>
            </a:r>
          </a:p>
          <a:p>
            <a:pPr lvl="1"/>
            <a:r>
              <a:rPr lang="en-US" i="1" dirty="0" err="1"/>
              <a:t>dest</a:t>
            </a:r>
            <a:r>
              <a:rPr lang="en-US" dirty="0"/>
              <a:t> is always overwritten</a:t>
            </a:r>
          </a:p>
          <a:p>
            <a:endParaRPr lang="en-US" i="1" dirty="0"/>
          </a:p>
          <a:p>
            <a:r>
              <a:rPr lang="en-US" dirty="0"/>
              <a:t>Pay attention to argument order!</a:t>
            </a:r>
          </a:p>
          <a:p>
            <a:endParaRPr lang="en-US" dirty="0"/>
          </a:p>
          <a:p>
            <a:r>
              <a:rPr lang="en-US" dirty="0"/>
              <a:t>No distinction between signed &amp; unsigned integers</a:t>
            </a:r>
          </a:p>
          <a:p>
            <a:pPr lvl="1"/>
            <a:r>
              <a:rPr lang="en-US" dirty="0" err="1"/>
              <a:t>gcc</a:t>
            </a:r>
            <a:r>
              <a:rPr lang="en-US" dirty="0"/>
              <a:t> will select </a:t>
            </a:r>
            <a:r>
              <a:rPr lang="en-US" dirty="0" err="1"/>
              <a:t>shrq</a:t>
            </a:r>
            <a:r>
              <a:rPr lang="en-US" dirty="0"/>
              <a:t> for unsigned integers, </a:t>
            </a:r>
            <a:r>
              <a:rPr lang="en-US" dirty="0" err="1"/>
              <a:t>sarq</a:t>
            </a:r>
            <a:r>
              <a:rPr lang="en-US" dirty="0"/>
              <a:t> for signed integers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4984175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x86 Operand Combinations</a:t>
            </a:r>
          </a:p>
        </p:txBody>
      </p:sp>
      <p:graphicFrame>
        <p:nvGraphicFramePr>
          <p:cNvPr id="2" name="Table 7">
            <a:extLst>
              <a:ext uri="{FF2B5EF4-FFF2-40B4-BE49-F238E27FC236}">
                <a16:creationId xmlns:a16="http://schemas.microsoft.com/office/drawing/2014/main" id="{AC2D4391-6C01-B542-BE45-918020EBC6B3}"/>
              </a:ext>
            </a:extLst>
          </p:cNvPr>
          <p:cNvGraphicFramePr>
            <a:graphicFrameLocks noGrp="1"/>
          </p:cNvGraphicFramePr>
          <p:nvPr>
            <p:ph idx="1"/>
            <p:extLst>
              <p:ext uri="{D42A27DB-BD31-4B8C-83A1-F6EECF244321}">
                <p14:modId xmlns:p14="http://schemas.microsoft.com/office/powerpoint/2010/main" val="2132590545"/>
              </p:ext>
            </p:extLst>
          </p:nvPr>
        </p:nvGraphicFramePr>
        <p:xfrm>
          <a:off x="893263" y="2658183"/>
          <a:ext cx="11067202" cy="3261360"/>
        </p:xfrm>
        <a:graphic>
          <a:graphicData uri="http://schemas.openxmlformats.org/drawingml/2006/table">
            <a:tbl>
              <a:tblPr firstRow="1" bandRow="1">
                <a:tableStyleId>{5C22544A-7EE6-4342-B048-85BDC9FD1C3A}</a:tableStyleId>
              </a:tblPr>
              <a:tblGrid>
                <a:gridCol w="1466002">
                  <a:extLst>
                    <a:ext uri="{9D8B030D-6E8A-4147-A177-3AD203B41FA5}">
                      <a16:colId xmlns:a16="http://schemas.microsoft.com/office/drawing/2014/main" val="3694481163"/>
                    </a:ext>
                  </a:extLst>
                </a:gridCol>
                <a:gridCol w="3200400">
                  <a:extLst>
                    <a:ext uri="{9D8B030D-6E8A-4147-A177-3AD203B41FA5}">
                      <a16:colId xmlns:a16="http://schemas.microsoft.com/office/drawing/2014/main" val="1257169934"/>
                    </a:ext>
                  </a:extLst>
                </a:gridCol>
                <a:gridCol w="3200400">
                  <a:extLst>
                    <a:ext uri="{9D8B030D-6E8A-4147-A177-3AD203B41FA5}">
                      <a16:colId xmlns:a16="http://schemas.microsoft.com/office/drawing/2014/main" val="142729745"/>
                    </a:ext>
                  </a:extLst>
                </a:gridCol>
                <a:gridCol w="3200400">
                  <a:extLst>
                    <a:ext uri="{9D8B030D-6E8A-4147-A177-3AD203B41FA5}">
                      <a16:colId xmlns:a16="http://schemas.microsoft.com/office/drawing/2014/main" val="3346853292"/>
                    </a:ext>
                  </a:extLst>
                </a:gridCol>
              </a:tblGrid>
              <a:tr h="370840">
                <a:tc>
                  <a:txBody>
                    <a:bodyPr/>
                    <a:lstStyle/>
                    <a:p>
                      <a:endParaRPr lang="en-US" dirty="0"/>
                    </a:p>
                  </a:txBody>
                  <a:tcPr anchor="ctr">
                    <a:noFill/>
                  </a:tcPr>
                </a:tc>
                <a:tc>
                  <a:txBody>
                    <a:bodyPr/>
                    <a:lstStyle/>
                    <a:p>
                      <a:pPr algn="ctr"/>
                      <a:r>
                        <a:rPr lang="en-US" sz="2800" dirty="0">
                          <a:solidFill>
                            <a:srgbClr val="FFFF00"/>
                          </a:solidFill>
                        </a:rPr>
                        <a:t>Immediate</a:t>
                      </a:r>
                    </a:p>
                  </a:txBody>
                  <a:tcPr anchor="b">
                    <a:solidFill>
                      <a:srgbClr val="002060"/>
                    </a:solidFill>
                  </a:tcPr>
                </a:tc>
                <a:tc>
                  <a:txBody>
                    <a:bodyPr/>
                    <a:lstStyle/>
                    <a:p>
                      <a:pPr algn="ctr"/>
                      <a:r>
                        <a:rPr lang="en-US" sz="2800" dirty="0">
                          <a:solidFill>
                            <a:srgbClr val="FFFF00"/>
                          </a:solidFill>
                        </a:rPr>
                        <a:t>Register</a:t>
                      </a:r>
                    </a:p>
                  </a:txBody>
                  <a:tcPr anchor="b">
                    <a:solidFill>
                      <a:srgbClr val="002060"/>
                    </a:solidFill>
                  </a:tcPr>
                </a:tc>
                <a:tc>
                  <a:txBody>
                    <a:bodyPr/>
                    <a:lstStyle/>
                    <a:p>
                      <a:pPr algn="ctr"/>
                      <a:r>
                        <a:rPr lang="en-US" sz="2800" dirty="0">
                          <a:solidFill>
                            <a:srgbClr val="FFFF00"/>
                          </a:solidFill>
                        </a:rPr>
                        <a:t>Memory</a:t>
                      </a:r>
                    </a:p>
                  </a:txBody>
                  <a:tcPr anchor="b">
                    <a:solidFill>
                      <a:srgbClr val="002060"/>
                    </a:solidFill>
                  </a:tcPr>
                </a:tc>
                <a:extLst>
                  <a:ext uri="{0D108BD9-81ED-4DB2-BD59-A6C34878D82A}">
                    <a16:rowId xmlns:a16="http://schemas.microsoft.com/office/drawing/2014/main" val="4077552907"/>
                  </a:ext>
                </a:extLst>
              </a:tr>
              <a:tr h="1371600">
                <a:tc>
                  <a:txBody>
                    <a:bodyPr/>
                    <a:lstStyle/>
                    <a:p>
                      <a:pPr algn="r"/>
                      <a:r>
                        <a:rPr lang="en-US" sz="2800" b="1" dirty="0">
                          <a:solidFill>
                            <a:srgbClr val="002060"/>
                          </a:solidFill>
                        </a:rPr>
                        <a:t>Register</a:t>
                      </a:r>
                    </a:p>
                  </a:txBody>
                  <a:tcPr anchor="ctr">
                    <a:solidFill>
                      <a:srgbClr val="FFFF00"/>
                    </a:solidFill>
                  </a:tcPr>
                </a:tc>
                <a:tc>
                  <a:txBody>
                    <a:bodyPr/>
                    <a:lstStyle/>
                    <a:p>
                      <a:pPr algn="ctr"/>
                      <a:r>
                        <a:rPr lang="en-US" sz="2000" dirty="0">
                          <a:latin typeface="Lucida Console" panose="020B0609040504020204" pitchFamily="49" charset="0"/>
                        </a:rPr>
                        <a:t>foo += 0x4;</a:t>
                      </a:r>
                    </a:p>
                    <a:p>
                      <a:pPr algn="ctr"/>
                      <a:r>
                        <a:rPr lang="en-US" sz="2000" dirty="0" err="1">
                          <a:latin typeface="Lucida Console" panose="020B0609040504020204" pitchFamily="49" charset="0"/>
                        </a:rPr>
                        <a:t>addq</a:t>
                      </a:r>
                      <a:r>
                        <a:rPr lang="en-US" sz="2000" dirty="0">
                          <a:latin typeface="Lucida Console" panose="020B0609040504020204" pitchFamily="49" charset="0"/>
                        </a:rPr>
                        <a:t> $0x4,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 bar;</a:t>
                      </a:r>
                    </a:p>
                    <a:p>
                      <a:pPr algn="ctr"/>
                      <a:r>
                        <a:rPr lang="en-US" sz="2000" dirty="0" err="1">
                          <a:latin typeface="Lucida Console" panose="020B0609040504020204" pitchFamily="49" charset="0"/>
                        </a:rPr>
                        <a:t>subq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tc>
                  <a:txBody>
                    <a:bodyPr/>
                    <a:lstStyle/>
                    <a:p>
                      <a:pPr algn="ctr"/>
                      <a:r>
                        <a:rPr lang="en-US" sz="2000" dirty="0">
                          <a:latin typeface="Lucida Console" panose="020B0609040504020204" pitchFamily="49" charset="0"/>
                        </a:rPr>
                        <a:t>foo &amp;= *</a:t>
                      </a:r>
                      <a:r>
                        <a:rPr lang="en-US" sz="2000" dirty="0" err="1">
                          <a:latin typeface="Lucida Console" panose="020B0609040504020204" pitchFamily="49" charset="0"/>
                        </a:rPr>
                        <a:t>baz</a:t>
                      </a:r>
                      <a:r>
                        <a:rPr lang="en-US" sz="2000" dirty="0">
                          <a:latin typeface="Lucida Console" panose="020B0609040504020204" pitchFamily="49" charset="0"/>
                        </a:rPr>
                        <a:t>;</a:t>
                      </a:r>
                    </a:p>
                    <a:p>
                      <a:pPr algn="ctr"/>
                      <a:r>
                        <a:rPr lang="en-US" sz="2000" dirty="0" err="1">
                          <a:latin typeface="Lucida Console" panose="020B0609040504020204" pitchFamily="49" charset="0"/>
                        </a:rPr>
                        <a:t>andq</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 %</a:t>
                      </a:r>
                      <a:r>
                        <a:rPr lang="en-US" sz="2000" dirty="0" err="1">
                          <a:latin typeface="Lucida Console" panose="020B0609040504020204" pitchFamily="49" charset="0"/>
                        </a:rPr>
                        <a:t>rax</a:t>
                      </a:r>
                      <a:endParaRPr lang="en-US" sz="2000" dirty="0">
                        <a:latin typeface="Lucida Console" panose="020B0609040504020204" pitchFamily="49" charset="0"/>
                      </a:endParaRPr>
                    </a:p>
                  </a:txBody>
                  <a:tcPr anchor="ctr"/>
                </a:tc>
                <a:extLst>
                  <a:ext uri="{0D108BD9-81ED-4DB2-BD59-A6C34878D82A}">
                    <a16:rowId xmlns:a16="http://schemas.microsoft.com/office/drawing/2014/main" val="1805426154"/>
                  </a:ext>
                </a:extLst>
              </a:tr>
              <a:tr h="1371600">
                <a:tc>
                  <a:txBody>
                    <a:bodyPr/>
                    <a:lstStyle/>
                    <a:p>
                      <a:pPr algn="r"/>
                      <a:r>
                        <a:rPr lang="en-US" sz="2800" b="1" dirty="0">
                          <a:solidFill>
                            <a:srgbClr val="002060"/>
                          </a:solidFill>
                        </a:rPr>
                        <a:t>Memory</a:t>
                      </a:r>
                    </a:p>
                  </a:txBody>
                  <a:tcPr anchor="ctr">
                    <a:solidFill>
                      <a:srgbClr val="FFFF00"/>
                    </a:solidFill>
                  </a:tcP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0x4;</a:t>
                      </a:r>
                    </a:p>
                    <a:p>
                      <a:pPr algn="ctr"/>
                      <a:r>
                        <a:rPr lang="en-US" sz="2000" dirty="0" err="1">
                          <a:latin typeface="Lucida Console" panose="020B0609040504020204" pitchFamily="49" charset="0"/>
                        </a:rPr>
                        <a:t>orq</a:t>
                      </a:r>
                      <a:r>
                        <a:rPr lang="en-US" sz="2000" dirty="0">
                          <a:latin typeface="Lucida Console" panose="020B0609040504020204" pitchFamily="49" charset="0"/>
                        </a:rPr>
                        <a:t> 0x4,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Lucida Console" panose="020B0609040504020204" pitchFamily="49" charset="0"/>
                        </a:rPr>
                        <a:t>*</a:t>
                      </a:r>
                      <a:r>
                        <a:rPr lang="en-US" sz="2000" dirty="0" err="1">
                          <a:latin typeface="Lucida Console" panose="020B0609040504020204" pitchFamily="49" charset="0"/>
                        </a:rPr>
                        <a:t>baz</a:t>
                      </a:r>
                      <a:r>
                        <a:rPr lang="en-US" sz="2000" dirty="0">
                          <a:latin typeface="Lucida Console" panose="020B0609040504020204" pitchFamily="49" charset="0"/>
                        </a:rPr>
                        <a:t> ^= bar;</a:t>
                      </a:r>
                    </a:p>
                    <a:p>
                      <a:pPr algn="ctr"/>
                      <a:r>
                        <a:rPr lang="en-US" sz="2000" dirty="0" err="1">
                          <a:latin typeface="Lucida Console" panose="020B0609040504020204" pitchFamily="49" charset="0"/>
                        </a:rPr>
                        <a:t>xorq</a:t>
                      </a:r>
                      <a:r>
                        <a:rPr lang="en-US" sz="2000" dirty="0">
                          <a:latin typeface="Lucida Console" panose="020B0609040504020204" pitchFamily="49" charset="0"/>
                        </a:rPr>
                        <a:t> %</a:t>
                      </a:r>
                      <a:r>
                        <a:rPr lang="en-US" sz="2000" dirty="0" err="1">
                          <a:latin typeface="Lucida Console" panose="020B0609040504020204" pitchFamily="49" charset="0"/>
                        </a:rPr>
                        <a:t>rbx</a:t>
                      </a:r>
                      <a:r>
                        <a:rPr lang="en-US" sz="2000" dirty="0">
                          <a:latin typeface="Lucida Console" panose="020B0609040504020204" pitchFamily="49" charset="0"/>
                        </a:rPr>
                        <a:t>, (%</a:t>
                      </a:r>
                      <a:r>
                        <a:rPr lang="en-US" sz="2000" dirty="0" err="1">
                          <a:latin typeface="Lucida Console" panose="020B0609040504020204" pitchFamily="49" charset="0"/>
                        </a:rPr>
                        <a:t>rdx</a:t>
                      </a:r>
                      <a:r>
                        <a:rPr lang="en-US" sz="2000" dirty="0">
                          <a:latin typeface="Lucida Console" panose="020B0609040504020204" pitchFamily="49" charset="0"/>
                        </a:rPr>
                        <a:t>)</a:t>
                      </a:r>
                    </a:p>
                  </a:txBody>
                  <a:tcPr anchor="ctr"/>
                </a:tc>
                <a:tc>
                  <a:txBody>
                    <a:bodyPr/>
                    <a:lstStyle/>
                    <a:p>
                      <a:pPr algn="ctr"/>
                      <a:r>
                        <a:rPr lang="en-US" sz="2000" dirty="0">
                          <a:latin typeface="+mn-lt"/>
                        </a:rPr>
                        <a:t>n/a</a:t>
                      </a:r>
                    </a:p>
                  </a:txBody>
                  <a:tcPr anchor="ctr"/>
                </a:tc>
                <a:extLst>
                  <a:ext uri="{0D108BD9-81ED-4DB2-BD59-A6C34878D82A}">
                    <a16:rowId xmlns:a16="http://schemas.microsoft.com/office/drawing/2014/main" val="3621678479"/>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89C0999B-58BD-9B43-866D-F27CA9C06BEF}"/>
              </a:ext>
            </a:extLst>
          </p:cNvPr>
          <p:cNvSpPr txBox="1"/>
          <p:nvPr/>
        </p:nvSpPr>
        <p:spPr>
          <a:xfrm>
            <a:off x="5887076" y="2217347"/>
            <a:ext cx="2531655" cy="523220"/>
          </a:xfrm>
          <a:prstGeom prst="rect">
            <a:avLst/>
          </a:prstGeom>
          <a:noFill/>
        </p:spPr>
        <p:txBody>
          <a:bodyPr wrap="none" rtlCol="0">
            <a:spAutoFit/>
          </a:bodyPr>
          <a:lstStyle/>
          <a:p>
            <a:pPr algn="ctr"/>
            <a:r>
              <a:rPr lang="en-US" sz="2800" dirty="0"/>
              <a:t>Source Operand</a:t>
            </a:r>
          </a:p>
        </p:txBody>
      </p:sp>
      <p:sp>
        <p:nvSpPr>
          <p:cNvPr id="9" name="TextBox 8">
            <a:extLst>
              <a:ext uri="{FF2B5EF4-FFF2-40B4-BE49-F238E27FC236}">
                <a16:creationId xmlns:a16="http://schemas.microsoft.com/office/drawing/2014/main" id="{D5C623C9-AC7D-1843-A27B-999F40F0D996}"/>
              </a:ext>
            </a:extLst>
          </p:cNvPr>
          <p:cNvSpPr txBox="1"/>
          <p:nvPr/>
        </p:nvSpPr>
        <p:spPr>
          <a:xfrm rot="16200000">
            <a:off x="-976348" y="4182053"/>
            <a:ext cx="3214021" cy="523220"/>
          </a:xfrm>
          <a:prstGeom prst="rect">
            <a:avLst/>
          </a:prstGeom>
          <a:noFill/>
        </p:spPr>
        <p:txBody>
          <a:bodyPr wrap="none" rtlCol="0">
            <a:spAutoFit/>
          </a:bodyPr>
          <a:lstStyle/>
          <a:p>
            <a:pPr algn="ctr"/>
            <a:r>
              <a:rPr lang="en-US" sz="2800" dirty="0"/>
              <a:t>Destination Operand</a:t>
            </a:r>
          </a:p>
        </p:txBody>
      </p:sp>
      <p:sp>
        <p:nvSpPr>
          <p:cNvPr id="10" name="Rectangle 9">
            <a:extLst>
              <a:ext uri="{FF2B5EF4-FFF2-40B4-BE49-F238E27FC236}">
                <a16:creationId xmlns:a16="http://schemas.microsoft.com/office/drawing/2014/main" id="{5F154665-FDE3-8A42-8322-949D7AC12DAF}"/>
              </a:ext>
            </a:extLst>
          </p:cNvPr>
          <p:cNvSpPr/>
          <p:nvPr/>
        </p:nvSpPr>
        <p:spPr>
          <a:xfrm>
            <a:off x="2272732" y="1760886"/>
            <a:ext cx="4647426" cy="461665"/>
          </a:xfrm>
          <a:prstGeom prst="rect">
            <a:avLst/>
          </a:prstGeom>
        </p:spPr>
        <p:txBody>
          <a:bodyPr wrap="none">
            <a:spAutoFit/>
          </a:bodyPr>
          <a:lstStyle/>
          <a:p>
            <a:r>
              <a:rPr lang="en-US" sz="2400" i="1" dirty="0" err="1">
                <a:latin typeface="Lucida Console" panose="020B0609040504020204" pitchFamily="49" charset="0"/>
              </a:rPr>
              <a:t>xxx</a:t>
            </a:r>
            <a:r>
              <a:rPr lang="en-US" sz="2400" dirty="0" err="1">
                <a:latin typeface="Lucida Console" panose="020B0609040504020204" pitchFamily="49" charset="0"/>
              </a:rPr>
              <a:t>q</a:t>
            </a:r>
            <a:r>
              <a:rPr lang="en-US" sz="2400" dirty="0">
                <a:latin typeface="Lucida Console" panose="020B0609040504020204" pitchFamily="49" charset="0"/>
              </a:rPr>
              <a:t> </a:t>
            </a:r>
            <a:r>
              <a:rPr lang="en-US" sz="2400" i="1" dirty="0">
                <a:latin typeface="Lucida Console" panose="020B0609040504020204" pitchFamily="49" charset="0"/>
              </a:rPr>
              <a:t>source</a:t>
            </a:r>
            <a:r>
              <a:rPr lang="en-US" sz="2400" dirty="0">
                <a:latin typeface="Lucida Console" panose="020B0609040504020204" pitchFamily="49" charset="0"/>
              </a:rPr>
              <a:t>, </a:t>
            </a:r>
            <a:r>
              <a:rPr lang="en-US" sz="2400" i="1" dirty="0">
                <a:latin typeface="Lucida Console" panose="020B0609040504020204" pitchFamily="49" charset="0"/>
              </a:rPr>
              <a:t>destination</a:t>
            </a:r>
            <a:endParaRPr lang="en-US" sz="2400" dirty="0">
              <a:latin typeface="Lucida Console" panose="020B0609040504020204" pitchFamily="49" charset="0"/>
            </a:endParaRPr>
          </a:p>
        </p:txBody>
      </p:sp>
    </p:spTree>
    <p:extLst>
      <p:ext uri="{BB962C8B-B14F-4D97-AF65-F5344CB8AC3E}">
        <p14:creationId xmlns:p14="http://schemas.microsoft.com/office/powerpoint/2010/main" val="2932037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952747" cy="4351338"/>
          </a:xfrm>
        </p:spPr>
        <p:txBody>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multiply_by_48(long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48 *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4"/>
            <a:ext cx="4768249" cy="160613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multiply_by_48:</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2), %</a:t>
            </a:r>
            <a:r>
              <a:rPr lang="en-US" dirty="0" err="1">
                <a:solidFill>
                  <a:srgbClr val="FECC1F"/>
                </a:solidFill>
                <a:latin typeface="Lucida Console" panose="020B0609040504020204" pitchFamily="49" charset="0"/>
              </a:rPr>
              <a:t>rdx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movq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rdx</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salq</a:t>
            </a:r>
            <a:r>
              <a:rPr lang="en-US" dirty="0">
                <a:solidFill>
                  <a:srgbClr val="FECC1F"/>
                </a:solidFill>
                <a:latin typeface="Lucida Console" panose="020B0609040504020204" pitchFamily="49" charset="0"/>
              </a:rPr>
              <a:t>  $4,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16554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dissolve">
                                      <p:cBhvr>
                                        <p:cTn id="21" dur="500"/>
                                        <p:tgtEl>
                                          <p:spTgt spid="4">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5"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vertical)">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5"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randombar(vertical)">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step through that</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normAutofit/>
          </a:bodyPr>
          <a:lstStyle/>
          <a:p>
            <a:pPr marL="0" indent="0">
              <a:buNone/>
            </a:pPr>
            <a:r>
              <a:rPr lang="en-US" dirty="0">
                <a:latin typeface="Lucida Console" panose="020B0609040504020204" pitchFamily="49" charset="0"/>
              </a:rPr>
              <a:t>multiply_by_48:</a:t>
            </a:r>
          </a:p>
          <a:p>
            <a:pPr marL="0" indent="0">
              <a:buNone/>
            </a:pPr>
            <a:r>
              <a:rPr lang="en-US" dirty="0">
                <a:latin typeface="Lucida Console" panose="020B0609040504020204" pitchFamily="49" charset="0"/>
              </a:rPr>
              <a:t>    </a:t>
            </a:r>
            <a:r>
              <a:rPr lang="en-US" dirty="0" err="1">
                <a:latin typeface="Lucida Console" panose="020B0609040504020204" pitchFamily="49" charset="0"/>
              </a:rPr>
              <a:t>leaq</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a:t>
            </a:r>
            <a:r>
              <a:rPr lang="en-US" dirty="0" err="1">
                <a:latin typeface="Lucida Console" panose="020B0609040504020204" pitchFamily="49" charset="0"/>
              </a:rPr>
              <a:t>rdi</a:t>
            </a:r>
            <a:r>
              <a:rPr lang="en-US" dirty="0">
                <a:latin typeface="Lucida Console" panose="020B0609040504020204" pitchFamily="49" charset="0"/>
              </a:rPr>
              <a:t>, 2), %</a:t>
            </a:r>
            <a:r>
              <a:rPr lang="en-US" dirty="0" err="1">
                <a:latin typeface="Lucida Console" panose="020B0609040504020204" pitchFamily="49" charset="0"/>
              </a:rPr>
              <a:t>rdx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movq</a:t>
            </a:r>
            <a:r>
              <a:rPr lang="en-US" dirty="0">
                <a:latin typeface="Lucida Console" panose="020B0609040504020204" pitchFamily="49" charset="0"/>
              </a:rPr>
              <a:t>  %</a:t>
            </a:r>
            <a:r>
              <a:rPr lang="en-US" dirty="0" err="1">
                <a:latin typeface="Lucida Console" panose="020B0609040504020204" pitchFamily="49" charset="0"/>
              </a:rPr>
              <a:t>rdx</a:t>
            </a:r>
            <a:r>
              <a:rPr lang="en-US" dirty="0">
                <a:latin typeface="Lucida Console" panose="020B0609040504020204" pitchFamily="49" charset="0"/>
              </a:rPr>
              <a:t>,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a:t>
            </a:r>
            <a:r>
              <a:rPr lang="en-US" dirty="0" err="1">
                <a:latin typeface="Lucida Console" panose="020B0609040504020204" pitchFamily="49" charset="0"/>
              </a:rPr>
              <a:t>salq</a:t>
            </a:r>
            <a:r>
              <a:rPr lang="en-US" dirty="0">
                <a:latin typeface="Lucida Console" panose="020B0609040504020204" pitchFamily="49" charset="0"/>
              </a:rPr>
              <a:t>  $4, %</a:t>
            </a:r>
            <a:r>
              <a:rPr lang="en-US" dirty="0" err="1">
                <a:latin typeface="Lucida Console" panose="020B0609040504020204" pitchFamily="49" charset="0"/>
              </a:rPr>
              <a:t>rax</a:t>
            </a:r>
            <a:endParaRPr lang="en-US" dirty="0">
              <a:latin typeface="Lucida Console" panose="020B0609040504020204" pitchFamily="49" charset="0"/>
            </a:endParaRPr>
          </a:p>
          <a:p>
            <a:pPr marL="0" indent="0">
              <a:buNone/>
            </a:pPr>
            <a:r>
              <a:rPr lang="en-US" dirty="0">
                <a:latin typeface="Lucida Console" panose="020B0609040504020204" pitchFamily="49" charset="0"/>
              </a:rPr>
              <a:t>    ret</a:t>
            </a:r>
          </a:p>
          <a:p>
            <a:pPr marL="0" indent="0">
              <a:buNone/>
            </a:pPr>
            <a:endParaRPr lang="en-US" dirty="0"/>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2" name="TextBox 1">
            <a:extLst>
              <a:ext uri="{FF2B5EF4-FFF2-40B4-BE49-F238E27FC236}">
                <a16:creationId xmlns:a16="http://schemas.microsoft.com/office/drawing/2014/main" id="{DF70E9C3-24AD-3549-B25B-F2CD25484AAB}"/>
              </a:ext>
            </a:extLst>
          </p:cNvPr>
          <p:cNvSpPr txBox="1"/>
          <p:nvPr/>
        </p:nvSpPr>
        <p:spPr>
          <a:xfrm>
            <a:off x="7619180" y="548351"/>
            <a:ext cx="3327514" cy="830997"/>
          </a:xfrm>
          <a:prstGeom prst="rect">
            <a:avLst/>
          </a:prstGeom>
          <a:solidFill>
            <a:srgbClr val="FFFF00"/>
          </a:solidFill>
        </p:spPr>
        <p:txBody>
          <a:bodyPr wrap="none" rtlCol="0">
            <a:spAutoFit/>
          </a:bodyPr>
          <a:lstStyle/>
          <a:p>
            <a:r>
              <a:rPr lang="en-US" sz="2400" dirty="0" err="1">
                <a:solidFill>
                  <a:srgbClr val="002060"/>
                </a:solidFill>
                <a:latin typeface="Lucida Console" panose="020B0609040504020204" pitchFamily="49" charset="0"/>
              </a:rPr>
              <a:t>i</a:t>
            </a:r>
            <a:r>
              <a:rPr lang="en-US" sz="2400" dirty="0">
                <a:solidFill>
                  <a:srgbClr val="002060"/>
                </a:solidFill>
              </a:rPr>
              <a:t> is in %</a:t>
            </a:r>
            <a:r>
              <a:rPr lang="en-US" sz="2400" dirty="0" err="1">
                <a:solidFill>
                  <a:srgbClr val="002060"/>
                </a:solidFill>
              </a:rPr>
              <a:t>rdi</a:t>
            </a:r>
            <a:endParaRPr lang="en-US" sz="2400" dirty="0">
              <a:solidFill>
                <a:srgbClr val="002060"/>
              </a:solidFill>
            </a:endParaRPr>
          </a:p>
          <a:p>
            <a:r>
              <a:rPr lang="en-US" sz="2400" dirty="0">
                <a:solidFill>
                  <a:srgbClr val="002060"/>
                </a:solidFill>
              </a:rPr>
              <a:t>return value goes in %</a:t>
            </a:r>
            <a:r>
              <a:rPr lang="en-US" sz="2400" dirty="0" err="1">
                <a:solidFill>
                  <a:srgbClr val="002060"/>
                </a:solidFill>
              </a:rPr>
              <a:t>rax</a:t>
            </a:r>
            <a:endParaRPr lang="en-US" sz="2400" dirty="0">
              <a:solidFill>
                <a:srgbClr val="002060"/>
              </a:solidFill>
            </a:endParaRPr>
          </a:p>
        </p:txBody>
      </p:sp>
      <p:sp>
        <p:nvSpPr>
          <p:cNvPr id="8" name="TextBox 7">
            <a:extLst>
              <a:ext uri="{FF2B5EF4-FFF2-40B4-BE49-F238E27FC236}">
                <a16:creationId xmlns:a16="http://schemas.microsoft.com/office/drawing/2014/main" id="{D9CA0B9C-2A14-744F-9003-40516194CA59}"/>
              </a:ext>
            </a:extLst>
          </p:cNvPr>
          <p:cNvSpPr txBox="1"/>
          <p:nvPr/>
        </p:nvSpPr>
        <p:spPr>
          <a:xfrm>
            <a:off x="8285460" y="2241123"/>
            <a:ext cx="3068340" cy="523220"/>
          </a:xfrm>
          <a:prstGeom prst="rect">
            <a:avLst/>
          </a:prstGeom>
          <a:noFill/>
        </p:spPr>
        <p:txBody>
          <a:bodyPr wrap="none" rtlCol="0">
            <a:spAutoFit/>
          </a:bodyPr>
          <a:lstStyle/>
          <a:p>
            <a:r>
              <a:rPr lang="en-US" sz="2800" dirty="0"/>
              <a:t>%</a:t>
            </a:r>
            <a:r>
              <a:rPr lang="en-US" sz="2800" dirty="0" err="1"/>
              <a:t>rdx</a:t>
            </a:r>
            <a:r>
              <a:rPr lang="en-US" sz="2800" dirty="0"/>
              <a:t> = </a:t>
            </a:r>
            <a:r>
              <a:rPr lang="en-US" sz="2800" dirty="0" err="1"/>
              <a:t>i</a:t>
            </a:r>
            <a:r>
              <a:rPr lang="en-US" sz="2800" dirty="0"/>
              <a:t> + 2 * </a:t>
            </a:r>
            <a:r>
              <a:rPr lang="en-US" sz="2800" dirty="0" err="1"/>
              <a:t>i</a:t>
            </a:r>
            <a:r>
              <a:rPr lang="en-US" sz="2800" dirty="0"/>
              <a:t> = 3*</a:t>
            </a:r>
            <a:r>
              <a:rPr lang="en-US" sz="2800" dirty="0" err="1"/>
              <a:t>i</a:t>
            </a:r>
            <a:endParaRPr lang="en-US" sz="2800" dirty="0"/>
          </a:p>
        </p:txBody>
      </p:sp>
      <p:sp>
        <p:nvSpPr>
          <p:cNvPr id="9" name="TextBox 8">
            <a:extLst>
              <a:ext uri="{FF2B5EF4-FFF2-40B4-BE49-F238E27FC236}">
                <a16:creationId xmlns:a16="http://schemas.microsoft.com/office/drawing/2014/main" id="{4A22177B-B31D-A34A-9B26-EB4A1422B4A6}"/>
              </a:ext>
            </a:extLst>
          </p:cNvPr>
          <p:cNvSpPr txBox="1"/>
          <p:nvPr/>
        </p:nvSpPr>
        <p:spPr>
          <a:xfrm>
            <a:off x="8285460" y="2764343"/>
            <a:ext cx="1669560" cy="523220"/>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endParaRPr lang="en-US" sz="2800" dirty="0"/>
          </a:p>
        </p:txBody>
      </p:sp>
      <p:sp>
        <p:nvSpPr>
          <p:cNvPr id="10" name="TextBox 9">
            <a:extLst>
              <a:ext uri="{FF2B5EF4-FFF2-40B4-BE49-F238E27FC236}">
                <a16:creationId xmlns:a16="http://schemas.microsoft.com/office/drawing/2014/main" id="{7B882140-0858-B445-8BAD-814884F64632}"/>
              </a:ext>
            </a:extLst>
          </p:cNvPr>
          <p:cNvSpPr txBox="1"/>
          <p:nvPr/>
        </p:nvSpPr>
        <p:spPr>
          <a:xfrm>
            <a:off x="8312640" y="3287563"/>
            <a:ext cx="2634054" cy="1384995"/>
          </a:xfrm>
          <a:prstGeom prst="rect">
            <a:avLst/>
          </a:prstGeom>
          <a:noFill/>
        </p:spPr>
        <p:txBody>
          <a:bodyPr wrap="none" rtlCol="0">
            <a:spAutoFit/>
          </a:bodyPr>
          <a:lstStyle/>
          <a:p>
            <a:r>
              <a:rPr lang="en-US" sz="2800" dirty="0"/>
              <a:t>%</a:t>
            </a:r>
            <a:r>
              <a:rPr lang="en-US" sz="2800" dirty="0" err="1"/>
              <a:t>rax</a:t>
            </a:r>
            <a:r>
              <a:rPr lang="en-US" sz="2800" dirty="0"/>
              <a:t> = (3*</a:t>
            </a:r>
            <a:r>
              <a:rPr lang="en-US" sz="2800" dirty="0" err="1"/>
              <a:t>i</a:t>
            </a:r>
            <a:r>
              <a:rPr lang="en-US" sz="2800" dirty="0"/>
              <a:t>) &lt;&lt; 4</a:t>
            </a:r>
            <a:br>
              <a:rPr lang="en-US" sz="2800" dirty="0"/>
            </a:br>
            <a:r>
              <a:rPr lang="en-US" sz="2800" dirty="0"/>
              <a:t>          = (3*</a:t>
            </a:r>
            <a:r>
              <a:rPr lang="en-US" sz="2800" dirty="0" err="1"/>
              <a:t>i</a:t>
            </a:r>
            <a:r>
              <a:rPr lang="en-US" sz="2800" dirty="0"/>
              <a:t>) * 16</a:t>
            </a:r>
            <a:br>
              <a:rPr lang="en-US" sz="2800" dirty="0"/>
            </a:br>
            <a:r>
              <a:rPr lang="en-US" sz="2800" dirty="0"/>
              <a:t>          = 48*</a:t>
            </a:r>
            <a:r>
              <a:rPr lang="en-US" sz="2800" dirty="0" err="1"/>
              <a:t>i</a:t>
            </a:r>
            <a:endParaRPr lang="en-US" sz="2800" dirty="0"/>
          </a:p>
        </p:txBody>
      </p:sp>
    </p:spTree>
    <p:extLst>
      <p:ext uri="{BB962C8B-B14F-4D97-AF65-F5344CB8AC3E}">
        <p14:creationId xmlns:p14="http://schemas.microsoft.com/office/powerpoint/2010/main" val="1041495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animEffect transition="in" filter="dissolve">
                                      <p:cBhvr>
                                        <p:cTn id="18" dur="500"/>
                                        <p:tgtEl>
                                          <p:spTgt spid="4">
                                            <p:txEl>
                                              <p:pRg st="2" end="2"/>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dissolv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
                                            <p:txEl>
                                              <p:pRg st="3" end="3"/>
                                            </p:txEl>
                                          </p:spTgt>
                                        </p:tgtEl>
                                        <p:attrNameLst>
                                          <p:attrName>style.visibility</p:attrName>
                                        </p:attrNameLst>
                                      </p:cBhvr>
                                      <p:to>
                                        <p:strVal val="visible"/>
                                      </p:to>
                                    </p:set>
                                    <p:animEffect transition="in" filter="dissolve">
                                      <p:cBhvr>
                                        <p:cTn id="26" dur="500"/>
                                        <p:tgtEl>
                                          <p:spTgt spid="4">
                                            <p:txEl>
                                              <p:pRg st="3" end="3"/>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dissolve">
                                      <p:cBhvr>
                                        <p:cTn id="29" dur="500"/>
                                        <p:tgtEl>
                                          <p:spTgt spid="10"/>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dissolve">
                                      <p:cBhvr>
                                        <p:cTn id="32"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8" grpId="0"/>
      <p:bldP spid="9" grpId="0"/>
      <p:bldP spid="1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err="1">
                <a:latin typeface="Lucida Console" panose="020B0609040504020204" pitchFamily="49" charset="0"/>
              </a:rPr>
              <a:t>leaq</a:t>
            </a:r>
            <a:r>
              <a:rPr lang="en-US" dirty="0"/>
              <a:t>, revisited</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a:xfrm>
            <a:off x="838199" y="1825625"/>
            <a:ext cx="10892589" cy="4646058"/>
          </a:xfrm>
        </p:spPr>
        <p:txBody>
          <a:bodyPr>
            <a:normAutofit/>
          </a:bodyPr>
          <a:lstStyle/>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D</a:t>
            </a:r>
            <a:r>
              <a:rPr lang="en-US" dirty="0">
                <a:latin typeface="Lucida Console" panose="020B0609040504020204" pitchFamily="49" charset="0"/>
              </a:rPr>
              <a:t>(</a:t>
            </a:r>
            <a:r>
              <a:rPr lang="en-US" i="1" dirty="0">
                <a:latin typeface="Lucida Console" panose="020B0609040504020204" pitchFamily="49" charset="0"/>
              </a:rPr>
              <a:t>R</a:t>
            </a:r>
            <a:r>
              <a:rPr lang="en-US" i="1" baseline="-25000" dirty="0">
                <a:latin typeface="Lucida Console" panose="020B0609040504020204" pitchFamily="49" charset="0"/>
              </a:rPr>
              <a:t>b</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i</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b</a:t>
            </a:r>
            <a:r>
              <a:rPr lang="en-US" dirty="0"/>
              <a:t>] + </a:t>
            </a:r>
            <a:r>
              <a:rPr lang="en-US" i="1" dirty="0"/>
              <a:t>S</a:t>
            </a:r>
            <a:r>
              <a:rPr lang="en-US" dirty="0"/>
              <a:t> * Reg[</a:t>
            </a:r>
            <a:r>
              <a:rPr lang="en-US" i="1" dirty="0"/>
              <a:t>R</a:t>
            </a:r>
            <a:r>
              <a:rPr lang="en-US" i="1" baseline="-25000" dirty="0"/>
              <a:t>i</a:t>
            </a:r>
            <a:r>
              <a:rPr lang="en-US" dirty="0"/>
              <a:t>] + </a:t>
            </a:r>
            <a:r>
              <a:rPr lang="en-US" i="1" dirty="0"/>
              <a:t>D</a:t>
            </a:r>
            <a:endParaRPr lang="en-US" dirty="0"/>
          </a:p>
          <a:p>
            <a:pPr lvl="1"/>
            <a:r>
              <a:rPr lang="en-US" dirty="0"/>
              <a:t>Occasionally you’ll see this more general form used for (non-pointer) arithmetic</a:t>
            </a:r>
          </a:p>
          <a:p>
            <a:pPr lvl="1"/>
            <a:r>
              <a:rPr lang="en-US" dirty="0"/>
              <a:t>More commonly…</a:t>
            </a:r>
          </a:p>
          <a:p>
            <a:r>
              <a:rPr lang="en-US" dirty="0" err="1">
                <a:latin typeface="Lucida Console" panose="020B0609040504020204" pitchFamily="49" charset="0"/>
              </a:rPr>
              <a:t>leaq</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 </a:t>
            </a:r>
            <a:r>
              <a:rPr lang="en-US" i="1" dirty="0">
                <a:latin typeface="Lucida Console" panose="020B0609040504020204" pitchFamily="49" charset="0"/>
              </a:rPr>
              <a:t>S</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a:t>
            </a:r>
            <a:r>
              <a:rPr lang="en-US" i="1" dirty="0"/>
              <a:t>S</a:t>
            </a:r>
            <a:r>
              <a:rPr lang="en-US" dirty="0"/>
              <a:t>+1)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t>]</a:t>
            </a:r>
          </a:p>
          <a:p>
            <a:pPr lvl="1"/>
            <a:r>
              <a:rPr lang="en-US" dirty="0"/>
              <a:t>Fast multiplication of </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i="1" dirty="0"/>
              <a:t> by 3, 5, or 9</a:t>
            </a:r>
            <a:endParaRPr lang="en-US" dirty="0"/>
          </a:p>
          <a:p>
            <a:r>
              <a:rPr lang="en-US" dirty="0" err="1">
                <a:latin typeface="Lucida Console" panose="020B0609040504020204" pitchFamily="49" charset="0"/>
              </a:rPr>
              <a:t>leaq</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src2</a:t>
            </a:r>
            <a:r>
              <a:rPr lang="en-US" dirty="0">
                <a:latin typeface="Lucida Console" panose="020B0609040504020204" pitchFamily="49" charset="0"/>
              </a:rPr>
              <a:t>), </a:t>
            </a:r>
            <a:r>
              <a:rPr lang="en-US" i="1" dirty="0" err="1">
                <a:latin typeface="Lucida Console" panose="020B0609040504020204" pitchFamily="49" charset="0"/>
              </a:rPr>
              <a:t>dest</a:t>
            </a:r>
            <a:br>
              <a:rPr lang="en-US" dirty="0">
                <a:latin typeface="Lucida Console" panose="020B0609040504020204" pitchFamily="49" charset="0"/>
              </a:rPr>
            </a:br>
            <a:r>
              <a:rPr lang="en-US" i="1" dirty="0" err="1"/>
              <a:t>dest</a:t>
            </a:r>
            <a:r>
              <a:rPr lang="en-US" dirty="0"/>
              <a:t> = Reg[</a:t>
            </a:r>
            <a:r>
              <a:rPr lang="en-US" i="1" dirty="0"/>
              <a:t>R</a:t>
            </a:r>
            <a:r>
              <a:rPr lang="en-US" i="1" baseline="-25000" dirty="0"/>
              <a:t>src1</a:t>
            </a:r>
            <a:r>
              <a:rPr lang="en-US" dirty="0"/>
              <a:t>] + Reg[</a:t>
            </a:r>
            <a:r>
              <a:rPr lang="en-US" i="1" dirty="0"/>
              <a:t>R</a:t>
            </a:r>
            <a:r>
              <a:rPr lang="en-US" i="1" baseline="-25000" dirty="0"/>
              <a:t>src2</a:t>
            </a:r>
            <a:r>
              <a:rPr lang="en-US" dirty="0"/>
              <a:t>]</a:t>
            </a:r>
          </a:p>
          <a:p>
            <a:pPr lvl="1"/>
            <a:r>
              <a:rPr lang="en-US" dirty="0"/>
              <a:t>3-argument addition</a:t>
            </a:r>
          </a:p>
          <a:p>
            <a:pPr lvl="1"/>
            <a:r>
              <a:rPr lang="en-US" dirty="0"/>
              <a:t>Don’t need to overwrite a source</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2E5797C2-B272-2349-94D8-282A1B740A31}"/>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
        <p:nvSpPr>
          <p:cNvPr id="9" name="Rounded Rectangle 8">
            <a:extLst>
              <a:ext uri="{FF2B5EF4-FFF2-40B4-BE49-F238E27FC236}">
                <a16:creationId xmlns:a16="http://schemas.microsoft.com/office/drawing/2014/main" id="{374A71B7-AACD-C34B-AE28-794511CFC2D7}"/>
              </a:ext>
            </a:extLst>
          </p:cNvPr>
          <p:cNvSpPr/>
          <p:nvPr/>
        </p:nvSpPr>
        <p:spPr>
          <a:xfrm>
            <a:off x="6585551" y="3739399"/>
            <a:ext cx="4768249" cy="108025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my_add</a:t>
            </a:r>
            <a:r>
              <a:rPr lang="en-US" dirty="0">
                <a:solidFill>
                  <a:srgbClr val="00FA00"/>
                </a:solidFill>
                <a:latin typeface="Lucida Console" panose="020B0609040504020204" pitchFamily="49" charset="0"/>
              </a:rPr>
              <a:t>(long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long j) {</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j;</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61D90E9E-A8E4-4D47-9233-CB7F89118C2F}"/>
              </a:ext>
            </a:extLst>
          </p:cNvPr>
          <p:cNvSpPr/>
          <p:nvPr/>
        </p:nvSpPr>
        <p:spPr>
          <a:xfrm>
            <a:off x="6585551" y="4865545"/>
            <a:ext cx="4768249" cy="108026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my_add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leaq</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rdi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rsi</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rax</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ret</a:t>
            </a:r>
          </a:p>
        </p:txBody>
      </p:sp>
    </p:spTree>
    <p:extLst>
      <p:ext uri="{BB962C8B-B14F-4D97-AF65-F5344CB8AC3E}">
        <p14:creationId xmlns:p14="http://schemas.microsoft.com/office/powerpoint/2010/main" val="204751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dissolve">
                                      <p:cBhvr>
                                        <p:cTn id="13" dur="500"/>
                                        <p:tgtEl>
                                          <p:spTgt spid="4">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dissolve">
                                      <p:cBhvr>
                                        <p:cTn id="16" dur="500"/>
                                        <p:tgtEl>
                                          <p:spTgt spid="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dissolve">
                                      <p:cBhvr>
                                        <p:cTn id="19" dur="500"/>
                                        <p:tgtEl>
                                          <p:spTgt spid="4">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dissolve">
                                      <p:cBhvr>
                                        <p:cTn id="24" dur="500"/>
                                        <p:tgtEl>
                                          <p:spTgt spid="4">
                                            <p:txEl>
                                              <p:pRg st="5" end="5"/>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dissolve">
                                      <p:cBhvr>
                                        <p:cTn id="27" dur="500"/>
                                        <p:tgtEl>
                                          <p:spTgt spid="4">
                                            <p:txEl>
                                              <p:pRg st="6" end="6"/>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dissolve">
                                      <p:cBhvr>
                                        <p:cTn id="30" dur="500"/>
                                        <p:tgtEl>
                                          <p:spTgt spid="4">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5"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randombar(vertical)">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5"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randombar(vertical)">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9" grpId="0" animBg="1"/>
      <p:bldP spid="1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Let’s practice some arithmetic</a:t>
            </a:r>
          </a:p>
        </p:txBody>
      </p:sp>
      <p:graphicFrame>
        <p:nvGraphicFramePr>
          <p:cNvPr id="9" name="Table 9">
            <a:extLst>
              <a:ext uri="{FF2B5EF4-FFF2-40B4-BE49-F238E27FC236}">
                <a16:creationId xmlns:a16="http://schemas.microsoft.com/office/drawing/2014/main" id="{074E1D94-A530-4147-9860-5910D57B0E3C}"/>
              </a:ext>
            </a:extLst>
          </p:cNvPr>
          <p:cNvGraphicFramePr>
            <a:graphicFrameLocks noGrp="1"/>
          </p:cNvGraphicFramePr>
          <p:nvPr>
            <p:ph sz="half" idx="1"/>
          </p:nvPr>
        </p:nvGraphicFramePr>
        <p:xfrm>
          <a:off x="838200" y="1825625"/>
          <a:ext cx="5181595" cy="2225040"/>
        </p:xfrm>
        <a:graphic>
          <a:graphicData uri="http://schemas.openxmlformats.org/drawingml/2006/table">
            <a:tbl>
              <a:tblPr firstRow="1" bandRow="1">
                <a:tableStyleId>{5C22544A-7EE6-4342-B048-85BDC9FD1C3A}</a:tableStyleId>
              </a:tblPr>
              <a:tblGrid>
                <a:gridCol w="1036319">
                  <a:extLst>
                    <a:ext uri="{9D8B030D-6E8A-4147-A177-3AD203B41FA5}">
                      <a16:colId xmlns:a16="http://schemas.microsoft.com/office/drawing/2014/main" val="3824364745"/>
                    </a:ext>
                  </a:extLst>
                </a:gridCol>
                <a:gridCol w="1036319">
                  <a:extLst>
                    <a:ext uri="{9D8B030D-6E8A-4147-A177-3AD203B41FA5}">
                      <a16:colId xmlns:a16="http://schemas.microsoft.com/office/drawing/2014/main" val="3960998385"/>
                    </a:ext>
                  </a:extLst>
                </a:gridCol>
                <a:gridCol w="1036319">
                  <a:extLst>
                    <a:ext uri="{9D8B030D-6E8A-4147-A177-3AD203B41FA5}">
                      <a16:colId xmlns:a16="http://schemas.microsoft.com/office/drawing/2014/main" val="4265460345"/>
                    </a:ext>
                  </a:extLst>
                </a:gridCol>
                <a:gridCol w="1036319">
                  <a:extLst>
                    <a:ext uri="{9D8B030D-6E8A-4147-A177-3AD203B41FA5}">
                      <a16:colId xmlns:a16="http://schemas.microsoft.com/office/drawing/2014/main" val="432183787"/>
                    </a:ext>
                  </a:extLst>
                </a:gridCol>
                <a:gridCol w="1036319">
                  <a:extLst>
                    <a:ext uri="{9D8B030D-6E8A-4147-A177-3AD203B41FA5}">
                      <a16:colId xmlns:a16="http://schemas.microsoft.com/office/drawing/2014/main" val="514048157"/>
                    </a:ext>
                  </a:extLst>
                </a:gridCol>
              </a:tblGrid>
              <a:tr h="370840">
                <a:tc>
                  <a:txBody>
                    <a:bodyPr/>
                    <a:lstStyle/>
                    <a:p>
                      <a:pPr algn="ctr"/>
                      <a:r>
                        <a:rPr lang="en-US" dirty="0"/>
                        <a:t>Register</a:t>
                      </a:r>
                    </a:p>
                  </a:txBody>
                  <a:tcPr/>
                </a:tc>
                <a:tc>
                  <a:txBody>
                    <a:bodyPr/>
                    <a:lstStyle/>
                    <a:p>
                      <a:pPr algn="ctr"/>
                      <a:r>
                        <a:rPr lang="en-US" dirty="0"/>
                        <a:t>Content</a:t>
                      </a:r>
                    </a:p>
                  </a:txBody>
                  <a:tcPr/>
                </a:tc>
                <a:tc>
                  <a:txBody>
                    <a:bodyPr/>
                    <a:lstStyle/>
                    <a:p>
                      <a:pPr algn="ctr"/>
                      <a:endParaRPr lang="en-US" dirty="0"/>
                    </a:p>
                  </a:txBody>
                  <a:tcPr/>
                </a:tc>
                <a:tc>
                  <a:txBody>
                    <a:bodyPr/>
                    <a:lstStyle/>
                    <a:p>
                      <a:pPr algn="ctr"/>
                      <a:r>
                        <a:rPr lang="en-US" dirty="0"/>
                        <a:t>Address</a:t>
                      </a:r>
                    </a:p>
                  </a:txBody>
                  <a:tcPr/>
                </a:tc>
                <a:tc>
                  <a:txBody>
                    <a:bodyPr/>
                    <a:lstStyle/>
                    <a:p>
                      <a:pPr algn="ctr"/>
                      <a:r>
                        <a:rPr lang="en-US" dirty="0"/>
                        <a:t>Content</a:t>
                      </a:r>
                    </a:p>
                  </a:txBody>
                  <a:tcPr/>
                </a:tc>
                <a:extLst>
                  <a:ext uri="{0D108BD9-81ED-4DB2-BD59-A6C34878D82A}">
                    <a16:rowId xmlns:a16="http://schemas.microsoft.com/office/drawing/2014/main" val="569288109"/>
                  </a:ext>
                </a:extLst>
              </a:tr>
              <a:tr h="370840">
                <a:tc>
                  <a:txBody>
                    <a:bodyPr/>
                    <a:lstStyle/>
                    <a:p>
                      <a:pPr algn="r"/>
                      <a:r>
                        <a:rPr lang="en-US" dirty="0"/>
                        <a:t>%r10</a:t>
                      </a:r>
                    </a:p>
                  </a:txBody>
                  <a:tcPr/>
                </a:tc>
                <a:tc>
                  <a:txBody>
                    <a:bodyPr/>
                    <a:lstStyle/>
                    <a:p>
                      <a:pPr algn="r"/>
                      <a:r>
                        <a:rPr lang="en-US" dirty="0"/>
                        <a:t>0x200</a:t>
                      </a:r>
                    </a:p>
                  </a:txBody>
                  <a:tcPr/>
                </a:tc>
                <a:tc>
                  <a:txBody>
                    <a:bodyPr/>
                    <a:lstStyle/>
                    <a:p>
                      <a:pPr algn="r"/>
                      <a:endParaRPr lang="en-US" dirty="0"/>
                    </a:p>
                  </a:txBody>
                  <a:tcPr/>
                </a:tc>
                <a:tc>
                  <a:txBody>
                    <a:bodyPr/>
                    <a:lstStyle/>
                    <a:p>
                      <a:pPr algn="r"/>
                      <a:r>
                        <a:rPr lang="en-US" dirty="0"/>
                        <a:t>0x220</a:t>
                      </a:r>
                    </a:p>
                  </a:txBody>
                  <a:tcPr/>
                </a:tc>
                <a:tc>
                  <a:txBody>
                    <a:bodyPr/>
                    <a:lstStyle/>
                    <a:p>
                      <a:pPr algn="r"/>
                      <a:r>
                        <a:rPr lang="en-US" dirty="0"/>
                        <a:t>0xABCD</a:t>
                      </a:r>
                    </a:p>
                  </a:txBody>
                  <a:tcPr/>
                </a:tc>
                <a:extLst>
                  <a:ext uri="{0D108BD9-81ED-4DB2-BD59-A6C34878D82A}">
                    <a16:rowId xmlns:a16="http://schemas.microsoft.com/office/drawing/2014/main" val="3727794563"/>
                  </a:ext>
                </a:extLst>
              </a:tr>
              <a:tr h="370840">
                <a:tc>
                  <a:txBody>
                    <a:bodyPr/>
                    <a:lstStyle/>
                    <a:p>
                      <a:pPr algn="r"/>
                      <a:r>
                        <a:rPr lang="en-US" dirty="0"/>
                        <a:t>%r11</a:t>
                      </a:r>
                    </a:p>
                  </a:txBody>
                  <a:tcPr/>
                </a:tc>
                <a:tc>
                  <a:txBody>
                    <a:bodyPr/>
                    <a:lstStyle/>
                    <a:p>
                      <a:pPr algn="r"/>
                      <a:r>
                        <a:rPr lang="en-US" dirty="0"/>
                        <a:t>0x1</a:t>
                      </a:r>
                    </a:p>
                  </a:txBody>
                  <a:tcPr/>
                </a:tc>
                <a:tc>
                  <a:txBody>
                    <a:bodyPr/>
                    <a:lstStyle/>
                    <a:p>
                      <a:pPr algn="r"/>
                      <a:endParaRPr lang="en-US" dirty="0"/>
                    </a:p>
                  </a:txBody>
                  <a:tcPr/>
                </a:tc>
                <a:tc>
                  <a:txBody>
                    <a:bodyPr/>
                    <a:lstStyle/>
                    <a:p>
                      <a:pPr algn="r"/>
                      <a:r>
                        <a:rPr lang="en-US" dirty="0"/>
                        <a:t>0x218</a:t>
                      </a:r>
                    </a:p>
                  </a:txBody>
                  <a:tcPr/>
                </a:tc>
                <a:tc>
                  <a:txBody>
                    <a:bodyPr/>
                    <a:lstStyle/>
                    <a:p>
                      <a:pPr algn="r"/>
                      <a:r>
                        <a:rPr lang="en-US" dirty="0"/>
                        <a:t>0x0</a:t>
                      </a:r>
                    </a:p>
                  </a:txBody>
                  <a:tcPr/>
                </a:tc>
                <a:extLst>
                  <a:ext uri="{0D108BD9-81ED-4DB2-BD59-A6C34878D82A}">
                    <a16:rowId xmlns:a16="http://schemas.microsoft.com/office/drawing/2014/main" val="3364327473"/>
                  </a:ext>
                </a:extLst>
              </a:tr>
              <a:tr h="370840">
                <a:tc>
                  <a:txBody>
                    <a:bodyPr/>
                    <a:lstStyle/>
                    <a:p>
                      <a:pPr algn="r"/>
                      <a:r>
                        <a:rPr lang="en-US" dirty="0"/>
                        <a:t>%r12</a:t>
                      </a:r>
                    </a:p>
                  </a:txBody>
                  <a:tcPr/>
                </a:tc>
                <a:tc>
                  <a:txBody>
                    <a:bodyPr/>
                    <a:lstStyle/>
                    <a:p>
                      <a:pPr algn="r"/>
                      <a:r>
                        <a:rPr lang="en-US" dirty="0"/>
                        <a:t>0x5</a:t>
                      </a:r>
                    </a:p>
                  </a:txBody>
                  <a:tcPr/>
                </a:tc>
                <a:tc>
                  <a:txBody>
                    <a:bodyPr/>
                    <a:lstStyle/>
                    <a:p>
                      <a:pPr algn="r"/>
                      <a:endParaRPr lang="en-US" dirty="0"/>
                    </a:p>
                  </a:txBody>
                  <a:tcPr/>
                </a:tc>
                <a:tc>
                  <a:txBody>
                    <a:bodyPr/>
                    <a:lstStyle/>
                    <a:p>
                      <a:pPr algn="r"/>
                      <a:r>
                        <a:rPr lang="en-US" dirty="0"/>
                        <a:t>0x210</a:t>
                      </a:r>
                    </a:p>
                  </a:txBody>
                  <a:tcPr/>
                </a:tc>
                <a:tc>
                  <a:txBody>
                    <a:bodyPr/>
                    <a:lstStyle/>
                    <a:p>
                      <a:pPr algn="r"/>
                      <a:r>
                        <a:rPr lang="en-US" dirty="0"/>
                        <a:t>0x23</a:t>
                      </a:r>
                    </a:p>
                  </a:txBody>
                  <a:tcPr/>
                </a:tc>
                <a:extLst>
                  <a:ext uri="{0D108BD9-81ED-4DB2-BD59-A6C34878D82A}">
                    <a16:rowId xmlns:a16="http://schemas.microsoft.com/office/drawing/2014/main" val="3853834983"/>
                  </a:ext>
                </a:extLst>
              </a:tr>
              <a:tr h="370840">
                <a:tc>
                  <a:txBody>
                    <a:bodyPr/>
                    <a:lstStyle/>
                    <a:p>
                      <a:pPr algn="r"/>
                      <a:r>
                        <a:rPr lang="en-US" dirty="0"/>
                        <a:t>%r13</a:t>
                      </a:r>
                    </a:p>
                  </a:txBody>
                  <a:tcPr/>
                </a:tc>
                <a:tc>
                  <a:txBody>
                    <a:bodyPr/>
                    <a:lstStyle/>
                    <a:p>
                      <a:pPr algn="r"/>
                      <a:r>
                        <a:rPr lang="en-US" dirty="0"/>
                        <a:t>0x4</a:t>
                      </a:r>
                    </a:p>
                  </a:txBody>
                  <a:tcPr/>
                </a:tc>
                <a:tc>
                  <a:txBody>
                    <a:bodyPr/>
                    <a:lstStyle/>
                    <a:p>
                      <a:pPr algn="r"/>
                      <a:endParaRPr lang="en-US"/>
                    </a:p>
                  </a:txBody>
                  <a:tcPr/>
                </a:tc>
                <a:tc>
                  <a:txBody>
                    <a:bodyPr/>
                    <a:lstStyle/>
                    <a:p>
                      <a:pPr algn="r"/>
                      <a:r>
                        <a:rPr lang="en-US" dirty="0"/>
                        <a:t>0x208</a:t>
                      </a:r>
                    </a:p>
                  </a:txBody>
                  <a:tcPr/>
                </a:tc>
                <a:tc>
                  <a:txBody>
                    <a:bodyPr/>
                    <a:lstStyle/>
                    <a:p>
                      <a:pPr algn="r"/>
                      <a:r>
                        <a:rPr lang="en-US" dirty="0"/>
                        <a:t>0xC7</a:t>
                      </a:r>
                    </a:p>
                  </a:txBody>
                  <a:tcPr/>
                </a:tc>
                <a:extLst>
                  <a:ext uri="{0D108BD9-81ED-4DB2-BD59-A6C34878D82A}">
                    <a16:rowId xmlns:a16="http://schemas.microsoft.com/office/drawing/2014/main" val="541942956"/>
                  </a:ext>
                </a:extLst>
              </a:tr>
              <a:tr h="370840">
                <a:tc>
                  <a:txBody>
                    <a:bodyPr/>
                    <a:lstStyle/>
                    <a:p>
                      <a:pPr algn="r"/>
                      <a:endParaRPr lang="en-US" dirty="0"/>
                    </a:p>
                  </a:txBody>
                  <a:tcPr/>
                </a:tc>
                <a:tc>
                  <a:txBody>
                    <a:bodyPr/>
                    <a:lstStyle/>
                    <a:p>
                      <a:pPr algn="r"/>
                      <a:endParaRPr lang="en-US" dirty="0"/>
                    </a:p>
                  </a:txBody>
                  <a:tcPr/>
                </a:tc>
                <a:tc>
                  <a:txBody>
                    <a:bodyPr/>
                    <a:lstStyle/>
                    <a:p>
                      <a:pPr algn="r"/>
                      <a:endParaRPr lang="en-US"/>
                    </a:p>
                  </a:txBody>
                  <a:tcPr/>
                </a:tc>
                <a:tc>
                  <a:txBody>
                    <a:bodyPr/>
                    <a:lstStyle/>
                    <a:p>
                      <a:pPr algn="r"/>
                      <a:r>
                        <a:rPr lang="en-US" dirty="0"/>
                        <a:t>0x200</a:t>
                      </a:r>
                    </a:p>
                  </a:txBody>
                  <a:tcPr/>
                </a:tc>
                <a:tc>
                  <a:txBody>
                    <a:bodyPr/>
                    <a:lstStyle/>
                    <a:p>
                      <a:pPr algn="r"/>
                      <a:r>
                        <a:rPr lang="en-US" dirty="0"/>
                        <a:t>0xFFFF</a:t>
                      </a:r>
                    </a:p>
                  </a:txBody>
                  <a:tcPr/>
                </a:tc>
                <a:extLst>
                  <a:ext uri="{0D108BD9-81ED-4DB2-BD59-A6C34878D82A}">
                    <a16:rowId xmlns:a16="http://schemas.microsoft.com/office/drawing/2014/main" val="3763716009"/>
                  </a:ext>
                </a:extLst>
              </a:tr>
            </a:tbl>
          </a:graphicData>
        </a:graphic>
      </p:graphicFrame>
      <p:sp>
        <p:nvSpPr>
          <p:cNvPr id="8" name="Content Placeholder 7">
            <a:extLst>
              <a:ext uri="{FF2B5EF4-FFF2-40B4-BE49-F238E27FC236}">
                <a16:creationId xmlns:a16="http://schemas.microsoft.com/office/drawing/2014/main" id="{FC8E0735-7C20-A94C-891F-8DD55B9E68D9}"/>
              </a:ext>
            </a:extLst>
          </p:cNvPr>
          <p:cNvSpPr>
            <a:spLocks noGrp="1"/>
          </p:cNvSpPr>
          <p:nvPr>
            <p:ph sz="half" idx="2"/>
          </p:nvPr>
        </p:nvSpPr>
        <p:spPr>
          <a:xfrm>
            <a:off x="6319776" y="1825624"/>
            <a:ext cx="5393804" cy="4530725"/>
          </a:xfrm>
        </p:spPr>
        <p:txBody>
          <a:bodyPr>
            <a:normAutofit/>
          </a:bodyPr>
          <a:lstStyle/>
          <a:p>
            <a:pPr marL="0" indent="0">
              <a:buNone/>
              <a:tabLst>
                <a:tab pos="3313113" algn="ctr"/>
                <a:tab pos="4570413" algn="ctr"/>
              </a:tabLst>
            </a:pPr>
            <a:r>
              <a:rPr lang="en-US" sz="2000" b="1" dirty="0"/>
              <a:t>INSTRUCTION	DESTINATION	VALUE</a:t>
            </a:r>
            <a:endParaRPr lang="en-US" sz="2000" dirty="0"/>
          </a:p>
          <a:p>
            <a:pPr marL="0" indent="0">
              <a:buNone/>
              <a:tabLst>
                <a:tab pos="3313113" algn="ctr"/>
                <a:tab pos="4570413" algn="ctr"/>
              </a:tabLst>
            </a:pPr>
            <a:r>
              <a:rPr lang="en-US" sz="2000" dirty="0" err="1"/>
              <a:t>addq</a:t>
            </a:r>
            <a:r>
              <a:rPr lang="en-US" sz="2000" dirty="0"/>
              <a:t> %r11, (%r10)	_____	_____</a:t>
            </a:r>
          </a:p>
          <a:p>
            <a:pPr marL="0" indent="0">
              <a:buNone/>
              <a:tabLst>
                <a:tab pos="3313113" algn="ctr"/>
                <a:tab pos="4570413" algn="ctr"/>
              </a:tabLst>
            </a:pPr>
            <a:r>
              <a:rPr lang="en-US" sz="2000" dirty="0" err="1"/>
              <a:t>subq</a:t>
            </a:r>
            <a:r>
              <a:rPr lang="en-US" sz="2000" dirty="0"/>
              <a:t> 0x18(%r10), %r11	_____	_____</a:t>
            </a:r>
          </a:p>
          <a:p>
            <a:pPr marL="0" indent="0">
              <a:buNone/>
              <a:tabLst>
                <a:tab pos="3313113" algn="ctr"/>
                <a:tab pos="4570413" algn="ctr"/>
              </a:tabLst>
            </a:pPr>
            <a:r>
              <a:rPr lang="en-US" sz="2000" dirty="0" err="1"/>
              <a:t>incq</a:t>
            </a:r>
            <a:r>
              <a:rPr lang="en-US" sz="2000" dirty="0"/>
              <a:t> 16(%r10)	_____	_____</a:t>
            </a:r>
          </a:p>
          <a:p>
            <a:pPr marL="0" indent="0">
              <a:buNone/>
              <a:tabLst>
                <a:tab pos="3313113" algn="ctr"/>
                <a:tab pos="4570413" algn="ctr"/>
              </a:tabLst>
            </a:pPr>
            <a:r>
              <a:rPr lang="en-US" sz="2000" dirty="0" err="1"/>
              <a:t>decq</a:t>
            </a:r>
            <a:r>
              <a:rPr lang="en-US" sz="2000" dirty="0"/>
              <a:t> %r12	_____	_____</a:t>
            </a:r>
          </a:p>
          <a:p>
            <a:pPr marL="0" indent="0">
              <a:buNone/>
              <a:tabLst>
                <a:tab pos="3313113" algn="ctr"/>
                <a:tab pos="4570413" algn="ctr"/>
              </a:tabLst>
            </a:pPr>
            <a:r>
              <a:rPr lang="en-US" sz="2000" dirty="0" err="1"/>
              <a:t>imulq</a:t>
            </a:r>
            <a:r>
              <a:rPr lang="en-US" sz="2000" dirty="0"/>
              <a:t> $8, (%</a:t>
            </a:r>
            <a:r>
              <a:rPr lang="en-US" sz="2000" dirty="0" err="1"/>
              <a:t>rax</a:t>
            </a:r>
            <a:r>
              <a:rPr lang="en-US" sz="2000" dirty="0"/>
              <a:t>, %r13, 4) 	_____	_____</a:t>
            </a:r>
          </a:p>
          <a:p>
            <a:pPr marL="0" indent="0">
              <a:buNone/>
              <a:tabLst>
                <a:tab pos="3313113" algn="ctr"/>
                <a:tab pos="4570413" algn="ctr"/>
              </a:tabLst>
            </a:pPr>
            <a:r>
              <a:rPr lang="en-US" sz="2000" dirty="0" err="1"/>
              <a:t>sarb</a:t>
            </a:r>
            <a:r>
              <a:rPr lang="en-US" sz="2000" dirty="0"/>
              <a:t> $2, 8(%r10)	_____	_____</a:t>
            </a:r>
          </a:p>
          <a:p>
            <a:pPr marL="0" indent="0">
              <a:buNone/>
              <a:tabLst>
                <a:tab pos="3313113" algn="ctr"/>
                <a:tab pos="4570413" algn="ctr"/>
              </a:tabLst>
            </a:pPr>
            <a:r>
              <a:rPr lang="en-US" sz="2000" dirty="0" err="1"/>
              <a:t>shrb</a:t>
            </a:r>
            <a:r>
              <a:rPr lang="en-US" sz="2000" dirty="0"/>
              <a:t> $2, 8(%r10)	_____	_____</a:t>
            </a:r>
          </a:p>
          <a:p>
            <a:pPr marL="0" indent="0">
              <a:buNone/>
              <a:tabLst>
                <a:tab pos="3313113" algn="ctr"/>
                <a:tab pos="4570413" algn="ctr"/>
              </a:tabLst>
            </a:pPr>
            <a:r>
              <a:rPr lang="en-US" sz="2000" dirty="0" err="1"/>
              <a:t>leaq</a:t>
            </a:r>
            <a:r>
              <a:rPr lang="en-US" sz="2000" dirty="0"/>
              <a:t> (%r13, %r10), %r11	_____	_____</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0" name="Rounded Rectangle 9">
            <a:extLst>
              <a:ext uri="{FF2B5EF4-FFF2-40B4-BE49-F238E27FC236}">
                <a16:creationId xmlns:a16="http://schemas.microsoft.com/office/drawing/2014/main" id="{C6FC1D73-A53E-C642-9E91-8C11E1664786}"/>
              </a:ext>
            </a:extLst>
          </p:cNvPr>
          <p:cNvSpPr/>
          <p:nvPr/>
        </p:nvSpPr>
        <p:spPr>
          <a:xfrm>
            <a:off x="8693727" y="365125"/>
            <a:ext cx="2660073" cy="819398"/>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i="1" dirty="0">
                <a:solidFill>
                  <a:srgbClr val="FFFF00"/>
                </a:solidFill>
              </a:rPr>
              <a:t>D</a:t>
            </a:r>
            <a:r>
              <a:rPr lang="en-US" sz="3200" dirty="0">
                <a:solidFill>
                  <a:srgbClr val="FFFF00"/>
                </a:solidFill>
              </a:rPr>
              <a:t>(R</a:t>
            </a:r>
            <a:r>
              <a:rPr lang="en-US" sz="3200" i="1" baseline="-25000" dirty="0">
                <a:solidFill>
                  <a:srgbClr val="FFFF00"/>
                </a:solidFill>
              </a:rPr>
              <a:t>b</a:t>
            </a:r>
            <a:r>
              <a:rPr lang="en-US" sz="3200" dirty="0">
                <a:solidFill>
                  <a:srgbClr val="FFFF00"/>
                </a:solidFill>
              </a:rPr>
              <a:t>, R</a:t>
            </a:r>
            <a:r>
              <a:rPr lang="en-US" sz="3200" i="1" baseline="-25000" dirty="0">
                <a:solidFill>
                  <a:srgbClr val="FFFF00"/>
                </a:solidFill>
              </a:rPr>
              <a:t>i</a:t>
            </a:r>
            <a:r>
              <a:rPr lang="en-US" sz="3200" dirty="0">
                <a:solidFill>
                  <a:srgbClr val="FFFF00"/>
                </a:solidFill>
              </a:rPr>
              <a:t>, </a:t>
            </a:r>
            <a:r>
              <a:rPr lang="en-US" sz="3200" i="1" dirty="0">
                <a:solidFill>
                  <a:srgbClr val="FFFF00"/>
                </a:solidFill>
              </a:rPr>
              <a:t>S</a:t>
            </a:r>
            <a:r>
              <a:rPr lang="en-US" sz="3200" dirty="0">
                <a:solidFill>
                  <a:srgbClr val="FFFF00"/>
                </a:solidFill>
              </a:rPr>
              <a:t>)</a:t>
            </a:r>
          </a:p>
        </p:txBody>
      </p:sp>
    </p:spTree>
    <p:extLst>
      <p:ext uri="{BB962C8B-B14F-4D97-AF65-F5344CB8AC3E}">
        <p14:creationId xmlns:p14="http://schemas.microsoft.com/office/powerpoint/2010/main" val="2534132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dirty="0"/>
              <a:t>Programming at the Hardware/Software Interface</a:t>
            </a:r>
          </a:p>
        </p:txBody>
      </p:sp>
      <p:sp>
        <p:nvSpPr>
          <p:cNvPr id="5" name="Slide Number Placeholder 4"/>
          <p:cNvSpPr>
            <a:spLocks noGrp="1"/>
          </p:cNvSpPr>
          <p:nvPr>
            <p:ph type="sldNum" sz="quarter" idx="12"/>
          </p:nvPr>
        </p:nvSpPr>
        <p:spPr/>
        <p:txBody>
          <a:bodyPr/>
          <a:lstStyle/>
          <a:p>
            <a:fld id="{B30C84D9-7A41-4FEB-892B-80917372DB87}" type="slidenum">
              <a:rPr lang="en-US" smtClean="0"/>
              <a:t>58</a:t>
            </a:fld>
            <a:endParaRPr lang="en-US"/>
          </a:p>
        </p:txBody>
      </p:sp>
      <p:sp>
        <p:nvSpPr>
          <p:cNvPr id="2" name="Title 1"/>
          <p:cNvSpPr>
            <a:spLocks noGrp="1"/>
          </p:cNvSpPr>
          <p:nvPr>
            <p:ph type="title"/>
          </p:nvPr>
        </p:nvSpPr>
        <p:spPr/>
        <p:txBody>
          <a:bodyPr>
            <a:normAutofit/>
          </a:bodyPr>
          <a:lstStyle/>
          <a:p>
            <a:r>
              <a:rPr lang="en-US" dirty="0"/>
              <a:t>ARM Assembly Language</a:t>
            </a:r>
          </a:p>
        </p:txBody>
      </p:sp>
      <p:sp>
        <p:nvSpPr>
          <p:cNvPr id="3" name="Subtitle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499548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CA12CCC-A18D-874B-983F-AA68FF5754B7}"/>
              </a:ext>
            </a:extLst>
          </p:cNvPr>
          <p:cNvSpPr>
            <a:spLocks noGrp="1"/>
          </p:cNvSpPr>
          <p:nvPr>
            <p:ph type="title"/>
          </p:nvPr>
        </p:nvSpPr>
        <p:spPr/>
        <p:txBody>
          <a:bodyPr/>
          <a:lstStyle/>
          <a:p>
            <a:r>
              <a:rPr lang="en-US" dirty="0"/>
              <a:t>RISC Philosophy: Simple Can Be Made Fast</a:t>
            </a:r>
          </a:p>
        </p:txBody>
      </p:sp>
      <p:sp>
        <p:nvSpPr>
          <p:cNvPr id="11" name="Content Placeholder 10">
            <a:extLst>
              <a:ext uri="{FF2B5EF4-FFF2-40B4-BE49-F238E27FC236}">
                <a16:creationId xmlns:a16="http://schemas.microsoft.com/office/drawing/2014/main" id="{683FCD5D-8AB4-D845-AFC5-C7C12C3871B9}"/>
              </a:ext>
            </a:extLst>
          </p:cNvPr>
          <p:cNvSpPr>
            <a:spLocks noGrp="1"/>
          </p:cNvSpPr>
          <p:nvPr>
            <p:ph idx="1"/>
          </p:nvPr>
        </p:nvSpPr>
        <p:spPr/>
        <p:txBody>
          <a:bodyPr/>
          <a:lstStyle/>
          <a:p>
            <a:r>
              <a:rPr lang="en-US" dirty="0"/>
              <a:t>MIPS processor (made famous by Hennessy &amp; Patterson) named after research goal:</a:t>
            </a:r>
          </a:p>
          <a:p>
            <a:pPr lvl="1"/>
            <a:r>
              <a:rPr lang="en-US" dirty="0"/>
              <a:t>Achieve one </a:t>
            </a:r>
            <a:r>
              <a:rPr lang="en-US" b="1" i="1" dirty="0"/>
              <a:t>M</a:t>
            </a:r>
            <a:r>
              <a:rPr lang="en-US" dirty="0"/>
              <a:t>illion </a:t>
            </a:r>
            <a:r>
              <a:rPr lang="en-US" b="1" i="1" dirty="0"/>
              <a:t>I</a:t>
            </a:r>
            <a:r>
              <a:rPr lang="en-US" dirty="0"/>
              <a:t>nstructions </a:t>
            </a:r>
            <a:r>
              <a:rPr lang="en-US" b="1" i="1" dirty="0"/>
              <a:t>p</a:t>
            </a:r>
            <a:r>
              <a:rPr lang="en-US" dirty="0"/>
              <a:t>er </a:t>
            </a:r>
            <a:r>
              <a:rPr lang="en-US" b="1" i="1" dirty="0"/>
              <a:t>S</a:t>
            </a:r>
            <a:r>
              <a:rPr lang="en-US" dirty="0"/>
              <a:t>econd</a:t>
            </a:r>
          </a:p>
          <a:p>
            <a:r>
              <a:rPr lang="en-US" dirty="0"/>
              <a:t>Some RISC architectures are </a:t>
            </a:r>
            <a:r>
              <a:rPr lang="en-US" i="1" dirty="0"/>
              <a:t>very</a:t>
            </a:r>
            <a:r>
              <a:rPr lang="en-US" dirty="0"/>
              <a:t> simple</a:t>
            </a:r>
          </a:p>
          <a:p>
            <a:pPr lvl="1"/>
            <a:r>
              <a:rPr lang="en-US" dirty="0"/>
              <a:t>No condition codes</a:t>
            </a:r>
          </a:p>
          <a:p>
            <a:pPr lvl="2"/>
            <a:r>
              <a:rPr lang="en-US" dirty="0"/>
              <a:t>Condition test instructions store 0/1 to register, use branch-on-zero instructions</a:t>
            </a:r>
          </a:p>
          <a:p>
            <a:pPr lvl="1"/>
            <a:r>
              <a:rPr lang="en-US" dirty="0"/>
              <a:t>Only direct &amp; offset addressing modes</a:t>
            </a:r>
          </a:p>
          <a:p>
            <a:pPr lvl="2"/>
            <a:r>
              <a:rPr lang="en-US" dirty="0"/>
              <a:t>Indexing array requires calculating the index offset separately</a:t>
            </a:r>
          </a:p>
          <a:p>
            <a:pPr lvl="1"/>
            <a:r>
              <a:rPr lang="en-US" dirty="0"/>
              <a:t>No move instruction: compiler uses </a:t>
            </a:r>
            <a:r>
              <a:rPr lang="en-US" sz="2000" dirty="0">
                <a:latin typeface="Lucida Console" panose="020B0609040504020204" pitchFamily="49" charset="0"/>
              </a:rPr>
              <a:t>add &lt;destination&gt;, &lt;source&gt;, $0</a:t>
            </a:r>
          </a:p>
          <a:p>
            <a:r>
              <a:rPr lang="en-US" dirty="0"/>
              <a:t>Results in small, fast, power-efficient processor</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59</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02814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Language's View of Processor</a:t>
            </a:r>
          </a:p>
        </p:txBody>
      </p:sp>
      <p:sp>
        <p:nvSpPr>
          <p:cNvPr id="16" name="Content Placeholder 15">
            <a:extLst>
              <a:ext uri="{FF2B5EF4-FFF2-40B4-BE49-F238E27FC236}">
                <a16:creationId xmlns:a16="http://schemas.microsoft.com/office/drawing/2014/main" id="{FA7A2096-BBD0-5543-A5D0-FE54B32AFB69}"/>
              </a:ext>
            </a:extLst>
          </p:cNvPr>
          <p:cNvSpPr>
            <a:spLocks noGrp="1"/>
          </p:cNvSpPr>
          <p:nvPr>
            <p:ph sz="half" idx="1"/>
          </p:nvPr>
        </p:nvSpPr>
        <p:spPr/>
        <p:txBody>
          <a:bodyPr/>
          <a:lstStyle/>
          <a:p>
            <a:pPr marL="0" indent="0">
              <a:buNone/>
            </a:pPr>
            <a:r>
              <a:rPr lang="en-US" dirty="0"/>
              <a:t>Programmer-Visible State</a:t>
            </a:r>
          </a:p>
          <a:p>
            <a:r>
              <a:rPr lang="en-US" dirty="0"/>
              <a:t>Program Counter</a:t>
            </a:r>
          </a:p>
          <a:p>
            <a:pPr lvl="1"/>
            <a:r>
              <a:rPr lang="en-US" dirty="0"/>
              <a:t>Address of next instruction</a:t>
            </a:r>
          </a:p>
          <a:p>
            <a:pPr lvl="1"/>
            <a:r>
              <a:rPr lang="en-US" dirty="0"/>
              <a:t>aka </a:t>
            </a:r>
            <a:r>
              <a:rPr lang="en-US" i="1" dirty="0"/>
              <a:t>Instruction Pointer</a:t>
            </a:r>
            <a:endParaRPr lang="en-US" dirty="0"/>
          </a:p>
          <a:p>
            <a:r>
              <a:rPr lang="en-US" dirty="0"/>
              <a:t>General Purpose Register File</a:t>
            </a:r>
          </a:p>
          <a:p>
            <a:pPr lvl="1"/>
            <a:r>
              <a:rPr lang="en-US" dirty="0"/>
              <a:t>Holds data for computations</a:t>
            </a:r>
          </a:p>
          <a:p>
            <a:r>
              <a:rPr lang="en-US" dirty="0"/>
              <a:t>Condition Codes</a:t>
            </a:r>
          </a:p>
          <a:p>
            <a:pPr lvl="1"/>
            <a:r>
              <a:rPr lang="en-US" dirty="0"/>
              <a:t>Flags set based on most recent arithmetic/logical instruction</a:t>
            </a:r>
          </a:p>
        </p:txBody>
      </p:sp>
      <p:sp>
        <p:nvSpPr>
          <p:cNvPr id="17" name="Content Placeholder 16">
            <a:extLst>
              <a:ext uri="{FF2B5EF4-FFF2-40B4-BE49-F238E27FC236}">
                <a16:creationId xmlns:a16="http://schemas.microsoft.com/office/drawing/2014/main" id="{4D909663-9EF5-CA45-9D62-E6D026CB438C}"/>
              </a:ext>
            </a:extLst>
          </p:cNvPr>
          <p:cNvSpPr>
            <a:spLocks noGrp="1"/>
          </p:cNvSpPr>
          <p:nvPr>
            <p:ph sz="half" idx="2"/>
          </p:nvPr>
        </p:nvSpPr>
        <p:spPr/>
        <p:txBody>
          <a:bodyPr/>
          <a:lstStyle/>
          <a:p>
            <a:pPr marL="0" indent="0">
              <a:buNone/>
            </a:pPr>
            <a:r>
              <a:rPr lang="en-US" dirty="0"/>
              <a:t>Memory</a:t>
            </a:r>
          </a:p>
          <a:p>
            <a:r>
              <a:rPr lang="en-US" dirty="0"/>
              <a:t>Byte-addressable array</a:t>
            </a:r>
          </a:p>
          <a:p>
            <a:r>
              <a:rPr lang="en-US" dirty="0"/>
              <a:t>Program Stack</a:t>
            </a:r>
          </a:p>
          <a:p>
            <a:pPr lvl="1"/>
            <a:r>
              <a:rPr lang="en-US" dirty="0"/>
              <a:t>Supports function calls</a:t>
            </a:r>
          </a:p>
          <a:p>
            <a:r>
              <a:rPr lang="en-US" dirty="0"/>
              <a:t>Program code &amp; data</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4" name="Group 13">
            <a:extLst>
              <a:ext uri="{FF2B5EF4-FFF2-40B4-BE49-F238E27FC236}">
                <a16:creationId xmlns:a16="http://schemas.microsoft.com/office/drawing/2014/main" id="{7D148E7B-6114-0A40-ACA0-A61D76F2233D}"/>
              </a:ext>
            </a:extLst>
          </p:cNvPr>
          <p:cNvGrpSpPr/>
          <p:nvPr/>
        </p:nvGrpSpPr>
        <p:grpSpPr>
          <a:xfrm>
            <a:off x="5155027" y="4347288"/>
            <a:ext cx="2956067" cy="2430129"/>
            <a:chOff x="397558" y="1855246"/>
            <a:chExt cx="3641043" cy="2993236"/>
          </a:xfrm>
        </p:grpSpPr>
        <p:pic>
          <p:nvPicPr>
            <p:cNvPr id="8" name="Picture 7">
              <a:extLst>
                <a:ext uri="{FF2B5EF4-FFF2-40B4-BE49-F238E27FC236}">
                  <a16:creationId xmlns:a16="http://schemas.microsoft.com/office/drawing/2014/main" id="{8095FCEB-72A5-DA4E-A9AC-ED7956D5C050}"/>
                </a:ext>
              </a:extLst>
            </p:cNvPr>
            <p:cNvPicPr>
              <a:picLocks noChangeAspect="1"/>
            </p:cNvPicPr>
            <p:nvPr/>
          </p:nvPicPr>
          <p:blipFill>
            <a:blip r:embed="rId3"/>
            <a:stretch>
              <a:fillRect/>
            </a:stretch>
          </p:blipFill>
          <p:spPr>
            <a:xfrm>
              <a:off x="1164927" y="1855246"/>
              <a:ext cx="2873674" cy="2993236"/>
            </a:xfrm>
            <a:prstGeom prst="rect">
              <a:avLst/>
            </a:prstGeom>
          </p:spPr>
        </p:pic>
        <p:sp>
          <p:nvSpPr>
            <p:cNvPr id="9" name="TextBox 8">
              <a:extLst>
                <a:ext uri="{FF2B5EF4-FFF2-40B4-BE49-F238E27FC236}">
                  <a16:creationId xmlns:a16="http://schemas.microsoft.com/office/drawing/2014/main" id="{7EA3A4E2-3498-B844-AABD-3F0447735FBF}"/>
                </a:ext>
              </a:extLst>
            </p:cNvPr>
            <p:cNvSpPr txBox="1"/>
            <p:nvPr/>
          </p:nvSpPr>
          <p:spPr>
            <a:xfrm>
              <a:off x="397558" y="3806624"/>
              <a:ext cx="792205" cy="523221"/>
            </a:xfrm>
            <a:prstGeom prst="rect">
              <a:avLst/>
            </a:prstGeom>
            <a:noFill/>
          </p:spPr>
          <p:txBody>
            <a:bodyPr wrap="none" rtlCol="0">
              <a:spAutoFit/>
            </a:bodyPr>
            <a:lstStyle/>
            <a:p>
              <a:pPr algn="ctr"/>
              <a:r>
                <a:rPr lang="en-US" sz="2800" dirty="0"/>
                <a:t>CPU</a:t>
              </a:r>
            </a:p>
          </p:txBody>
        </p:sp>
        <p:sp>
          <p:nvSpPr>
            <p:cNvPr id="2" name="Rounded Rectangle 1">
              <a:extLst>
                <a:ext uri="{FF2B5EF4-FFF2-40B4-BE49-F238E27FC236}">
                  <a16:creationId xmlns:a16="http://schemas.microsoft.com/office/drawing/2014/main" id="{B3AF25E3-707E-C446-9C41-F81A8D480B04}"/>
                </a:ext>
              </a:extLst>
            </p:cNvPr>
            <p:cNvSpPr/>
            <p:nvPr/>
          </p:nvSpPr>
          <p:spPr>
            <a:xfrm>
              <a:off x="1236558" y="2951346"/>
              <a:ext cx="1395046" cy="653927"/>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Program Counter</a:t>
              </a:r>
            </a:p>
          </p:txBody>
        </p:sp>
        <p:sp>
          <p:nvSpPr>
            <p:cNvPr id="10" name="Rounded Rectangle 9">
              <a:extLst>
                <a:ext uri="{FF2B5EF4-FFF2-40B4-BE49-F238E27FC236}">
                  <a16:creationId xmlns:a16="http://schemas.microsoft.com/office/drawing/2014/main" id="{CD332433-F731-1541-9882-8AC0DC5E781B}"/>
                </a:ext>
              </a:extLst>
            </p:cNvPr>
            <p:cNvSpPr/>
            <p:nvPr/>
          </p:nvSpPr>
          <p:spPr>
            <a:xfrm>
              <a:off x="2397257" y="2130128"/>
              <a:ext cx="1395046" cy="783736"/>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General Purpose Registers</a:t>
              </a:r>
            </a:p>
          </p:txBody>
        </p:sp>
        <p:sp>
          <p:nvSpPr>
            <p:cNvPr id="11" name="Rounded Rectangle 10">
              <a:extLst>
                <a:ext uri="{FF2B5EF4-FFF2-40B4-BE49-F238E27FC236}">
                  <a16:creationId xmlns:a16="http://schemas.microsoft.com/office/drawing/2014/main" id="{19127607-B019-3B48-B1BD-3A0D666E6421}"/>
                </a:ext>
              </a:extLst>
            </p:cNvPr>
            <p:cNvSpPr/>
            <p:nvPr/>
          </p:nvSpPr>
          <p:spPr>
            <a:xfrm>
              <a:off x="2397257" y="3769831"/>
              <a:ext cx="1641344" cy="783735"/>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Condition Codes</a:t>
              </a:r>
            </a:p>
          </p:txBody>
        </p:sp>
      </p:grpSp>
      <p:grpSp>
        <p:nvGrpSpPr>
          <p:cNvPr id="15" name="Group 14">
            <a:extLst>
              <a:ext uri="{FF2B5EF4-FFF2-40B4-BE49-F238E27FC236}">
                <a16:creationId xmlns:a16="http://schemas.microsoft.com/office/drawing/2014/main" id="{685092A0-9402-064E-8B70-EF4436142936}"/>
              </a:ext>
            </a:extLst>
          </p:cNvPr>
          <p:cNvGrpSpPr/>
          <p:nvPr/>
        </p:nvGrpSpPr>
        <p:grpSpPr>
          <a:xfrm>
            <a:off x="9385939" y="4220308"/>
            <a:ext cx="2217614" cy="2501167"/>
            <a:chOff x="7116020" y="1648245"/>
            <a:chExt cx="2731477" cy="3080734"/>
          </a:xfrm>
        </p:grpSpPr>
        <p:sp>
          <p:nvSpPr>
            <p:cNvPr id="12" name="Document 11">
              <a:extLst>
                <a:ext uri="{FF2B5EF4-FFF2-40B4-BE49-F238E27FC236}">
                  <a16:creationId xmlns:a16="http://schemas.microsoft.com/office/drawing/2014/main" id="{B60A9543-C55D-A14F-A773-D7BE0A754CB1}"/>
                </a:ext>
              </a:extLst>
            </p:cNvPr>
            <p:cNvSpPr/>
            <p:nvPr/>
          </p:nvSpPr>
          <p:spPr>
            <a:xfrm>
              <a:off x="7116020" y="2129021"/>
              <a:ext cx="2731477" cy="2599958"/>
            </a:xfrm>
            <a:prstGeom prst="flowChartDocumen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Stack</a:t>
              </a:r>
            </a:p>
            <a:p>
              <a:pPr algn="ctr"/>
              <a:r>
                <a:rPr lang="en-US" sz="2800" dirty="0"/>
                <a:t>Data</a:t>
              </a:r>
            </a:p>
            <a:p>
              <a:pPr algn="ctr"/>
              <a:r>
                <a:rPr lang="en-US" sz="2800" dirty="0"/>
                <a:t>Code</a:t>
              </a:r>
            </a:p>
          </p:txBody>
        </p:sp>
        <p:sp>
          <p:nvSpPr>
            <p:cNvPr id="13" name="TextBox 12">
              <a:extLst>
                <a:ext uri="{FF2B5EF4-FFF2-40B4-BE49-F238E27FC236}">
                  <a16:creationId xmlns:a16="http://schemas.microsoft.com/office/drawing/2014/main" id="{185496A5-7361-4B4E-BE27-226DE84BBDE8}"/>
                </a:ext>
              </a:extLst>
            </p:cNvPr>
            <p:cNvSpPr txBox="1"/>
            <p:nvPr/>
          </p:nvSpPr>
          <p:spPr>
            <a:xfrm>
              <a:off x="7893032" y="1648245"/>
              <a:ext cx="1435136" cy="523220"/>
            </a:xfrm>
            <a:prstGeom prst="rect">
              <a:avLst/>
            </a:prstGeom>
            <a:noFill/>
          </p:spPr>
          <p:txBody>
            <a:bodyPr wrap="none" rtlCol="0">
              <a:spAutoFit/>
            </a:bodyPr>
            <a:lstStyle/>
            <a:p>
              <a:pPr algn="ctr"/>
              <a:r>
                <a:rPr lang="en-US" sz="2800" dirty="0"/>
                <a:t>Memory</a:t>
              </a:r>
            </a:p>
          </p:txBody>
        </p:sp>
      </p:grpSp>
      <p:cxnSp>
        <p:nvCxnSpPr>
          <p:cNvPr id="19" name="Straight Arrow Connector 18">
            <a:extLst>
              <a:ext uri="{FF2B5EF4-FFF2-40B4-BE49-F238E27FC236}">
                <a16:creationId xmlns:a16="http://schemas.microsoft.com/office/drawing/2014/main" id="{9D455F11-55CE-5146-B821-CB988B8AA661}"/>
              </a:ext>
            </a:extLst>
          </p:cNvPr>
          <p:cNvCxnSpPr>
            <a:cxnSpLocks/>
          </p:cNvCxnSpPr>
          <p:nvPr/>
        </p:nvCxnSpPr>
        <p:spPr>
          <a:xfrm>
            <a:off x="8111094" y="4888604"/>
            <a:ext cx="1274845" cy="0"/>
          </a:xfrm>
          <a:prstGeom prst="straightConnector1">
            <a:avLst/>
          </a:prstGeom>
          <a:ln w="38100" cmpd="sng">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D0BCA02-951F-FC4A-825D-DD7A857FFC88}"/>
              </a:ext>
            </a:extLst>
          </p:cNvPr>
          <p:cNvCxnSpPr>
            <a:cxnSpLocks/>
          </p:cNvCxnSpPr>
          <p:nvPr/>
        </p:nvCxnSpPr>
        <p:spPr>
          <a:xfrm>
            <a:off x="8125577" y="6219836"/>
            <a:ext cx="1274845" cy="0"/>
          </a:xfrm>
          <a:prstGeom prst="straightConnector1">
            <a:avLst/>
          </a:prstGeom>
          <a:ln w="38100" cmpd="sng">
            <a:solidFill>
              <a:srgbClr val="C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ED3CAF1-BA1A-C545-97C6-80385179D722}"/>
              </a:ext>
            </a:extLst>
          </p:cNvPr>
          <p:cNvCxnSpPr>
            <a:cxnSpLocks/>
          </p:cNvCxnSpPr>
          <p:nvPr/>
        </p:nvCxnSpPr>
        <p:spPr>
          <a:xfrm>
            <a:off x="8111093" y="5562352"/>
            <a:ext cx="1274845" cy="0"/>
          </a:xfrm>
          <a:prstGeom prst="straightConnector1">
            <a:avLst/>
          </a:prstGeom>
          <a:ln w="38100" cmpd="sng">
            <a:solidFill>
              <a:srgbClr val="C0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8CDB7AF-F3BD-FA4E-8703-04A06B62E48F}"/>
              </a:ext>
            </a:extLst>
          </p:cNvPr>
          <p:cNvSpPr txBox="1"/>
          <p:nvPr/>
        </p:nvSpPr>
        <p:spPr>
          <a:xfrm>
            <a:off x="8183828" y="4578410"/>
            <a:ext cx="1116203" cy="369332"/>
          </a:xfrm>
          <a:prstGeom prst="rect">
            <a:avLst/>
          </a:prstGeom>
          <a:noFill/>
        </p:spPr>
        <p:txBody>
          <a:bodyPr wrap="none" rtlCol="0">
            <a:spAutoFit/>
          </a:bodyPr>
          <a:lstStyle/>
          <a:p>
            <a:pPr algn="ctr"/>
            <a:r>
              <a:rPr lang="en-US" dirty="0"/>
              <a:t>addresses</a:t>
            </a:r>
          </a:p>
        </p:txBody>
      </p:sp>
      <p:sp>
        <p:nvSpPr>
          <p:cNvPr id="24" name="TextBox 23">
            <a:extLst>
              <a:ext uri="{FF2B5EF4-FFF2-40B4-BE49-F238E27FC236}">
                <a16:creationId xmlns:a16="http://schemas.microsoft.com/office/drawing/2014/main" id="{3F65471E-307C-3945-9121-6AEB16C4FAC0}"/>
              </a:ext>
            </a:extLst>
          </p:cNvPr>
          <p:cNvSpPr txBox="1"/>
          <p:nvPr/>
        </p:nvSpPr>
        <p:spPr>
          <a:xfrm>
            <a:off x="8463140" y="5257936"/>
            <a:ext cx="599716" cy="369332"/>
          </a:xfrm>
          <a:prstGeom prst="rect">
            <a:avLst/>
          </a:prstGeom>
          <a:noFill/>
        </p:spPr>
        <p:txBody>
          <a:bodyPr wrap="none" rtlCol="0">
            <a:spAutoFit/>
          </a:bodyPr>
          <a:lstStyle/>
          <a:p>
            <a:pPr algn="ctr"/>
            <a:r>
              <a:rPr lang="en-US" dirty="0"/>
              <a:t>data</a:t>
            </a:r>
          </a:p>
        </p:txBody>
      </p:sp>
      <p:sp>
        <p:nvSpPr>
          <p:cNvPr id="25" name="TextBox 24">
            <a:extLst>
              <a:ext uri="{FF2B5EF4-FFF2-40B4-BE49-F238E27FC236}">
                <a16:creationId xmlns:a16="http://schemas.microsoft.com/office/drawing/2014/main" id="{42B28211-3BC9-1F44-806D-0DA34C7DF727}"/>
              </a:ext>
            </a:extLst>
          </p:cNvPr>
          <p:cNvSpPr txBox="1"/>
          <p:nvPr/>
        </p:nvSpPr>
        <p:spPr>
          <a:xfrm>
            <a:off x="8105229" y="5903043"/>
            <a:ext cx="1286571" cy="369332"/>
          </a:xfrm>
          <a:prstGeom prst="rect">
            <a:avLst/>
          </a:prstGeom>
          <a:noFill/>
        </p:spPr>
        <p:txBody>
          <a:bodyPr wrap="none" rtlCol="0">
            <a:spAutoFit/>
          </a:bodyPr>
          <a:lstStyle/>
          <a:p>
            <a:pPr algn="ctr"/>
            <a:r>
              <a:rPr lang="en-US" dirty="0"/>
              <a:t>instructions</a:t>
            </a:r>
          </a:p>
        </p:txBody>
      </p:sp>
    </p:spTree>
    <p:extLst>
      <p:ext uri="{BB962C8B-B14F-4D97-AF65-F5344CB8AC3E}">
        <p14:creationId xmlns:p14="http://schemas.microsoft.com/office/powerpoint/2010/main" val="7567544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32-bit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60</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
        <p:nvSpPr>
          <p:cNvPr id="10" name="Rectangle 9">
            <a:extLst>
              <a:ext uri="{FF2B5EF4-FFF2-40B4-BE49-F238E27FC236}">
                <a16:creationId xmlns:a16="http://schemas.microsoft.com/office/drawing/2014/main" id="{DAC835A5-B614-8C47-9587-2626FF6C3096}"/>
              </a:ext>
            </a:extLst>
          </p:cNvPr>
          <p:cNvSpPr/>
          <p:nvPr/>
        </p:nvSpPr>
        <p:spPr>
          <a:xfrm>
            <a:off x="4688273"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R0</a:t>
            </a:r>
          </a:p>
        </p:txBody>
      </p:sp>
      <p:sp>
        <p:nvSpPr>
          <p:cNvPr id="30" name="Rectangle 29">
            <a:extLst>
              <a:ext uri="{FF2B5EF4-FFF2-40B4-BE49-F238E27FC236}">
                <a16:creationId xmlns:a16="http://schemas.microsoft.com/office/drawing/2014/main" id="{774197C0-19A1-9447-B73D-F789FCAE477F}"/>
              </a:ext>
            </a:extLst>
          </p:cNvPr>
          <p:cNvSpPr/>
          <p:nvPr/>
        </p:nvSpPr>
        <p:spPr>
          <a:xfrm>
            <a:off x="4688272"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a:t>
            </a:r>
          </a:p>
        </p:txBody>
      </p:sp>
      <p:sp>
        <p:nvSpPr>
          <p:cNvPr id="33" name="Rectangle 32">
            <a:extLst>
              <a:ext uri="{FF2B5EF4-FFF2-40B4-BE49-F238E27FC236}">
                <a16:creationId xmlns:a16="http://schemas.microsoft.com/office/drawing/2014/main" id="{166689E1-38A2-E344-8B3E-81B9728B6A12}"/>
              </a:ext>
            </a:extLst>
          </p:cNvPr>
          <p:cNvSpPr/>
          <p:nvPr/>
        </p:nvSpPr>
        <p:spPr>
          <a:xfrm>
            <a:off x="4688273"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R2</a:t>
            </a:r>
          </a:p>
        </p:txBody>
      </p:sp>
      <p:sp>
        <p:nvSpPr>
          <p:cNvPr id="36" name="Rectangle 35">
            <a:extLst>
              <a:ext uri="{FF2B5EF4-FFF2-40B4-BE49-F238E27FC236}">
                <a16:creationId xmlns:a16="http://schemas.microsoft.com/office/drawing/2014/main" id="{63CCE39F-5F16-9041-B6FA-1C5ECA2E1344}"/>
              </a:ext>
            </a:extLst>
          </p:cNvPr>
          <p:cNvSpPr/>
          <p:nvPr/>
        </p:nvSpPr>
        <p:spPr>
          <a:xfrm>
            <a:off x="4688272"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R3</a:t>
            </a:r>
          </a:p>
        </p:txBody>
      </p:sp>
      <p:sp>
        <p:nvSpPr>
          <p:cNvPr id="39" name="Rectangle 38">
            <a:extLst>
              <a:ext uri="{FF2B5EF4-FFF2-40B4-BE49-F238E27FC236}">
                <a16:creationId xmlns:a16="http://schemas.microsoft.com/office/drawing/2014/main" id="{6C763259-74B9-5B4E-B553-8ACD74355235}"/>
              </a:ext>
            </a:extLst>
          </p:cNvPr>
          <p:cNvSpPr/>
          <p:nvPr/>
        </p:nvSpPr>
        <p:spPr>
          <a:xfrm>
            <a:off x="4688273"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R4</a:t>
            </a:r>
          </a:p>
        </p:txBody>
      </p:sp>
      <p:sp>
        <p:nvSpPr>
          <p:cNvPr id="42" name="Rectangle 41">
            <a:extLst>
              <a:ext uri="{FF2B5EF4-FFF2-40B4-BE49-F238E27FC236}">
                <a16:creationId xmlns:a16="http://schemas.microsoft.com/office/drawing/2014/main" id="{3948AF22-9A9A-184C-9C44-1BE7F61413EA}"/>
              </a:ext>
            </a:extLst>
          </p:cNvPr>
          <p:cNvSpPr/>
          <p:nvPr/>
        </p:nvSpPr>
        <p:spPr>
          <a:xfrm>
            <a:off x="4688272"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R5</a:t>
            </a:r>
          </a:p>
        </p:txBody>
      </p:sp>
      <p:sp>
        <p:nvSpPr>
          <p:cNvPr id="45" name="Rectangle 44">
            <a:extLst>
              <a:ext uri="{FF2B5EF4-FFF2-40B4-BE49-F238E27FC236}">
                <a16:creationId xmlns:a16="http://schemas.microsoft.com/office/drawing/2014/main" id="{E51FCAF8-CE58-8A49-96AC-4AC60A919902}"/>
              </a:ext>
            </a:extLst>
          </p:cNvPr>
          <p:cNvSpPr/>
          <p:nvPr/>
        </p:nvSpPr>
        <p:spPr>
          <a:xfrm>
            <a:off x="4688273"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R6</a:t>
            </a:r>
          </a:p>
        </p:txBody>
      </p:sp>
      <p:sp>
        <p:nvSpPr>
          <p:cNvPr id="48" name="Rectangle 47">
            <a:extLst>
              <a:ext uri="{FF2B5EF4-FFF2-40B4-BE49-F238E27FC236}">
                <a16:creationId xmlns:a16="http://schemas.microsoft.com/office/drawing/2014/main" id="{10C2876A-1854-2940-8CD0-C6AE687C310E}"/>
              </a:ext>
            </a:extLst>
          </p:cNvPr>
          <p:cNvSpPr/>
          <p:nvPr/>
        </p:nvSpPr>
        <p:spPr>
          <a:xfrm>
            <a:off x="4688272"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R7</a:t>
            </a:r>
          </a:p>
        </p:txBody>
      </p:sp>
      <p:sp>
        <p:nvSpPr>
          <p:cNvPr id="51" name="Rectangle 50">
            <a:extLst>
              <a:ext uri="{FF2B5EF4-FFF2-40B4-BE49-F238E27FC236}">
                <a16:creationId xmlns:a16="http://schemas.microsoft.com/office/drawing/2014/main" id="{27E4C0BE-4BA3-B64A-8DA8-392F57726A06}"/>
              </a:ext>
            </a:extLst>
          </p:cNvPr>
          <p:cNvSpPr/>
          <p:nvPr/>
        </p:nvSpPr>
        <p:spPr>
          <a:xfrm>
            <a:off x="7767977" y="158677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R8</a:t>
            </a:r>
          </a:p>
        </p:txBody>
      </p:sp>
      <p:sp>
        <p:nvSpPr>
          <p:cNvPr id="54" name="Rectangle 53">
            <a:extLst>
              <a:ext uri="{FF2B5EF4-FFF2-40B4-BE49-F238E27FC236}">
                <a16:creationId xmlns:a16="http://schemas.microsoft.com/office/drawing/2014/main" id="{86A103BE-E1B4-884D-B829-D395A920775F}"/>
              </a:ext>
            </a:extLst>
          </p:cNvPr>
          <p:cNvSpPr/>
          <p:nvPr/>
        </p:nvSpPr>
        <p:spPr>
          <a:xfrm>
            <a:off x="7767976" y="2084026"/>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R9</a:t>
            </a:r>
          </a:p>
        </p:txBody>
      </p:sp>
      <p:sp>
        <p:nvSpPr>
          <p:cNvPr id="57" name="Rectangle 56">
            <a:extLst>
              <a:ext uri="{FF2B5EF4-FFF2-40B4-BE49-F238E27FC236}">
                <a16:creationId xmlns:a16="http://schemas.microsoft.com/office/drawing/2014/main" id="{DC266C1C-B527-B044-9FF7-DC13AB12093A}"/>
              </a:ext>
            </a:extLst>
          </p:cNvPr>
          <p:cNvSpPr/>
          <p:nvPr/>
        </p:nvSpPr>
        <p:spPr>
          <a:xfrm>
            <a:off x="7767977" y="259209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R10</a:t>
            </a:r>
          </a:p>
        </p:txBody>
      </p:sp>
      <p:sp>
        <p:nvSpPr>
          <p:cNvPr id="60" name="Rectangle 59">
            <a:extLst>
              <a:ext uri="{FF2B5EF4-FFF2-40B4-BE49-F238E27FC236}">
                <a16:creationId xmlns:a16="http://schemas.microsoft.com/office/drawing/2014/main" id="{978F7188-EB65-354A-8E9D-B43713125B49}"/>
              </a:ext>
            </a:extLst>
          </p:cNvPr>
          <p:cNvSpPr/>
          <p:nvPr/>
        </p:nvSpPr>
        <p:spPr>
          <a:xfrm>
            <a:off x="7767976" y="3089347"/>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R11 (FP)</a:t>
            </a:r>
          </a:p>
        </p:txBody>
      </p:sp>
      <p:sp>
        <p:nvSpPr>
          <p:cNvPr id="63" name="Rectangle 62">
            <a:extLst>
              <a:ext uri="{FF2B5EF4-FFF2-40B4-BE49-F238E27FC236}">
                <a16:creationId xmlns:a16="http://schemas.microsoft.com/office/drawing/2014/main" id="{1BF60374-6013-C447-9023-F31FB7D8B25D}"/>
              </a:ext>
            </a:extLst>
          </p:cNvPr>
          <p:cNvSpPr/>
          <p:nvPr/>
        </p:nvSpPr>
        <p:spPr>
          <a:xfrm>
            <a:off x="7767977" y="359741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R12</a:t>
            </a:r>
          </a:p>
        </p:txBody>
      </p:sp>
      <p:sp>
        <p:nvSpPr>
          <p:cNvPr id="66" name="Rectangle 65">
            <a:extLst>
              <a:ext uri="{FF2B5EF4-FFF2-40B4-BE49-F238E27FC236}">
                <a16:creationId xmlns:a16="http://schemas.microsoft.com/office/drawing/2014/main" id="{3994BDA2-8283-4242-B139-51C7095954CA}"/>
              </a:ext>
            </a:extLst>
          </p:cNvPr>
          <p:cNvSpPr/>
          <p:nvPr/>
        </p:nvSpPr>
        <p:spPr>
          <a:xfrm>
            <a:off x="7767976" y="4094668"/>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R13 (SP)</a:t>
            </a:r>
          </a:p>
        </p:txBody>
      </p:sp>
      <p:sp>
        <p:nvSpPr>
          <p:cNvPr id="69" name="Rectangle 68">
            <a:extLst>
              <a:ext uri="{FF2B5EF4-FFF2-40B4-BE49-F238E27FC236}">
                <a16:creationId xmlns:a16="http://schemas.microsoft.com/office/drawing/2014/main" id="{2F0BAF70-3D96-2546-A8BB-A9138B8E33A7}"/>
              </a:ext>
            </a:extLst>
          </p:cNvPr>
          <p:cNvSpPr/>
          <p:nvPr/>
        </p:nvSpPr>
        <p:spPr>
          <a:xfrm>
            <a:off x="7767977" y="460273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R14 (LR)</a:t>
            </a:r>
          </a:p>
        </p:txBody>
      </p:sp>
      <p:sp>
        <p:nvSpPr>
          <p:cNvPr id="72" name="Rectangle 71">
            <a:extLst>
              <a:ext uri="{FF2B5EF4-FFF2-40B4-BE49-F238E27FC236}">
                <a16:creationId xmlns:a16="http://schemas.microsoft.com/office/drawing/2014/main" id="{BDACAA57-FE40-574F-8E1B-4D777473025A}"/>
              </a:ext>
            </a:extLst>
          </p:cNvPr>
          <p:cNvSpPr/>
          <p:nvPr/>
        </p:nvSpPr>
        <p:spPr>
          <a:xfrm>
            <a:off x="7767976" y="5099989"/>
            <a:ext cx="1352551" cy="4191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R15 (PC)</a:t>
            </a:r>
          </a:p>
        </p:txBody>
      </p:sp>
    </p:spTree>
    <p:extLst>
      <p:ext uri="{BB962C8B-B14F-4D97-AF65-F5344CB8AC3E}">
        <p14:creationId xmlns:p14="http://schemas.microsoft.com/office/powerpoint/2010/main" val="115977095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ARM Registers: 64-bit</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61</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9B91247B-729E-0C44-9033-00E8C295DACC}"/>
              </a:ext>
            </a:extLst>
          </p:cNvPr>
          <p:cNvGrpSpPr>
            <a:grpSpLocks noChangeAspect="1"/>
          </p:cNvGrpSpPr>
          <p:nvPr/>
        </p:nvGrpSpPr>
        <p:grpSpPr>
          <a:xfrm>
            <a:off x="1" y="1559426"/>
            <a:ext cx="2988501" cy="469900"/>
            <a:chOff x="636174" y="1559426"/>
            <a:chExt cx="5976996" cy="939800"/>
          </a:xfrm>
        </p:grpSpPr>
        <p:sp>
          <p:nvSpPr>
            <p:cNvPr id="9" name="Rectangle 8">
              <a:extLst>
                <a:ext uri="{FF2B5EF4-FFF2-40B4-BE49-F238E27FC236}">
                  <a16:creationId xmlns:a16="http://schemas.microsoft.com/office/drawing/2014/main" id="{26C9ED79-0C54-3348-84F3-56BCA7827F8D}"/>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X0</a:t>
              </a:r>
            </a:p>
          </p:txBody>
        </p:sp>
        <p:sp>
          <p:nvSpPr>
            <p:cNvPr id="10" name="Rectangle 9">
              <a:extLst>
                <a:ext uri="{FF2B5EF4-FFF2-40B4-BE49-F238E27FC236}">
                  <a16:creationId xmlns:a16="http://schemas.microsoft.com/office/drawing/2014/main" id="{DAC835A5-B614-8C47-9587-2626FF6C30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W0</a:t>
              </a:r>
            </a:p>
          </p:txBody>
        </p:sp>
      </p:grpSp>
      <p:grpSp>
        <p:nvGrpSpPr>
          <p:cNvPr id="28" name="Group 27">
            <a:extLst>
              <a:ext uri="{FF2B5EF4-FFF2-40B4-BE49-F238E27FC236}">
                <a16:creationId xmlns:a16="http://schemas.microsoft.com/office/drawing/2014/main" id="{B83FBA37-1769-BD40-9273-0A94E4C43356}"/>
              </a:ext>
            </a:extLst>
          </p:cNvPr>
          <p:cNvGrpSpPr>
            <a:grpSpLocks noChangeAspect="1"/>
          </p:cNvGrpSpPr>
          <p:nvPr/>
        </p:nvGrpSpPr>
        <p:grpSpPr>
          <a:xfrm>
            <a:off x="0" y="2056676"/>
            <a:ext cx="2988501" cy="469900"/>
            <a:chOff x="636174" y="1559426"/>
            <a:chExt cx="5976996" cy="939800"/>
          </a:xfrm>
        </p:grpSpPr>
        <p:sp>
          <p:nvSpPr>
            <p:cNvPr id="29" name="Rectangle 28">
              <a:extLst>
                <a:ext uri="{FF2B5EF4-FFF2-40B4-BE49-F238E27FC236}">
                  <a16:creationId xmlns:a16="http://schemas.microsoft.com/office/drawing/2014/main" id="{ACEC7D4D-46DE-8B47-A648-E480960F75A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a:t>
              </a:r>
            </a:p>
          </p:txBody>
        </p:sp>
        <p:sp>
          <p:nvSpPr>
            <p:cNvPr id="30" name="Rectangle 29">
              <a:extLst>
                <a:ext uri="{FF2B5EF4-FFF2-40B4-BE49-F238E27FC236}">
                  <a16:creationId xmlns:a16="http://schemas.microsoft.com/office/drawing/2014/main" id="{774197C0-19A1-9447-B73D-F789FCAE477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a:t>
              </a:r>
            </a:p>
          </p:txBody>
        </p:sp>
      </p:grpSp>
      <p:grpSp>
        <p:nvGrpSpPr>
          <p:cNvPr id="31" name="Group 30">
            <a:extLst>
              <a:ext uri="{FF2B5EF4-FFF2-40B4-BE49-F238E27FC236}">
                <a16:creationId xmlns:a16="http://schemas.microsoft.com/office/drawing/2014/main" id="{B1987832-D18C-EB48-ADCA-5B95F5E32E29}"/>
              </a:ext>
            </a:extLst>
          </p:cNvPr>
          <p:cNvGrpSpPr>
            <a:grpSpLocks noChangeAspect="1"/>
          </p:cNvGrpSpPr>
          <p:nvPr/>
        </p:nvGrpSpPr>
        <p:grpSpPr>
          <a:xfrm>
            <a:off x="1" y="2564747"/>
            <a:ext cx="2988501" cy="469900"/>
            <a:chOff x="636174" y="1559426"/>
            <a:chExt cx="5976996" cy="939800"/>
          </a:xfrm>
        </p:grpSpPr>
        <p:sp>
          <p:nvSpPr>
            <p:cNvPr id="32" name="Rectangle 31">
              <a:extLst>
                <a:ext uri="{FF2B5EF4-FFF2-40B4-BE49-F238E27FC236}">
                  <a16:creationId xmlns:a16="http://schemas.microsoft.com/office/drawing/2014/main" id="{BA090366-AFB6-D340-8773-0712EB35DB3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a:t>
              </a:r>
            </a:p>
          </p:txBody>
        </p:sp>
        <p:sp>
          <p:nvSpPr>
            <p:cNvPr id="33" name="Rectangle 32">
              <a:extLst>
                <a:ext uri="{FF2B5EF4-FFF2-40B4-BE49-F238E27FC236}">
                  <a16:creationId xmlns:a16="http://schemas.microsoft.com/office/drawing/2014/main" id="{166689E1-38A2-E344-8B3E-81B9728B6A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a:t>
              </a:r>
            </a:p>
          </p:txBody>
        </p:sp>
      </p:grpSp>
      <p:grpSp>
        <p:nvGrpSpPr>
          <p:cNvPr id="34" name="Group 33">
            <a:extLst>
              <a:ext uri="{FF2B5EF4-FFF2-40B4-BE49-F238E27FC236}">
                <a16:creationId xmlns:a16="http://schemas.microsoft.com/office/drawing/2014/main" id="{38554185-67B3-1B4A-8921-DCD18555BAA6}"/>
              </a:ext>
            </a:extLst>
          </p:cNvPr>
          <p:cNvGrpSpPr>
            <a:grpSpLocks noChangeAspect="1"/>
          </p:cNvGrpSpPr>
          <p:nvPr/>
        </p:nvGrpSpPr>
        <p:grpSpPr>
          <a:xfrm>
            <a:off x="0" y="3061997"/>
            <a:ext cx="2988501" cy="469900"/>
            <a:chOff x="636174" y="1559426"/>
            <a:chExt cx="5976996" cy="939800"/>
          </a:xfrm>
        </p:grpSpPr>
        <p:sp>
          <p:nvSpPr>
            <p:cNvPr id="35" name="Rectangle 34">
              <a:extLst>
                <a:ext uri="{FF2B5EF4-FFF2-40B4-BE49-F238E27FC236}">
                  <a16:creationId xmlns:a16="http://schemas.microsoft.com/office/drawing/2014/main" id="{CB436569-A8CA-164A-8BFE-78EBD7588B3E}"/>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a:t>
              </a:r>
            </a:p>
          </p:txBody>
        </p:sp>
        <p:sp>
          <p:nvSpPr>
            <p:cNvPr id="36" name="Rectangle 35">
              <a:extLst>
                <a:ext uri="{FF2B5EF4-FFF2-40B4-BE49-F238E27FC236}">
                  <a16:creationId xmlns:a16="http://schemas.microsoft.com/office/drawing/2014/main" id="{63CCE39F-5F16-9041-B6FA-1C5ECA2E134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a:t>
              </a:r>
            </a:p>
          </p:txBody>
        </p:sp>
      </p:grpSp>
      <p:grpSp>
        <p:nvGrpSpPr>
          <p:cNvPr id="37" name="Group 36">
            <a:extLst>
              <a:ext uri="{FF2B5EF4-FFF2-40B4-BE49-F238E27FC236}">
                <a16:creationId xmlns:a16="http://schemas.microsoft.com/office/drawing/2014/main" id="{1D984A53-B063-7841-ACCC-2B39CCF699C4}"/>
              </a:ext>
            </a:extLst>
          </p:cNvPr>
          <p:cNvGrpSpPr>
            <a:grpSpLocks noChangeAspect="1"/>
          </p:cNvGrpSpPr>
          <p:nvPr/>
        </p:nvGrpSpPr>
        <p:grpSpPr>
          <a:xfrm>
            <a:off x="1" y="3570068"/>
            <a:ext cx="2988501" cy="469900"/>
            <a:chOff x="636174" y="1559426"/>
            <a:chExt cx="5976996" cy="939800"/>
          </a:xfrm>
        </p:grpSpPr>
        <p:sp>
          <p:nvSpPr>
            <p:cNvPr id="38" name="Rectangle 37">
              <a:extLst>
                <a:ext uri="{FF2B5EF4-FFF2-40B4-BE49-F238E27FC236}">
                  <a16:creationId xmlns:a16="http://schemas.microsoft.com/office/drawing/2014/main" id="{9760D055-CCF1-1245-9253-63E5E9E645E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X4</a:t>
              </a:r>
            </a:p>
          </p:txBody>
        </p:sp>
        <p:sp>
          <p:nvSpPr>
            <p:cNvPr id="39" name="Rectangle 38">
              <a:extLst>
                <a:ext uri="{FF2B5EF4-FFF2-40B4-BE49-F238E27FC236}">
                  <a16:creationId xmlns:a16="http://schemas.microsoft.com/office/drawing/2014/main" id="{6C763259-74B9-5B4E-B553-8ACD74355235}"/>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W4</a:t>
              </a:r>
            </a:p>
          </p:txBody>
        </p:sp>
      </p:grpSp>
      <p:grpSp>
        <p:nvGrpSpPr>
          <p:cNvPr id="40" name="Group 39">
            <a:extLst>
              <a:ext uri="{FF2B5EF4-FFF2-40B4-BE49-F238E27FC236}">
                <a16:creationId xmlns:a16="http://schemas.microsoft.com/office/drawing/2014/main" id="{A74814F6-B180-B844-B67C-F2A9A7A6AEC1}"/>
              </a:ext>
            </a:extLst>
          </p:cNvPr>
          <p:cNvGrpSpPr>
            <a:grpSpLocks noChangeAspect="1"/>
          </p:cNvGrpSpPr>
          <p:nvPr/>
        </p:nvGrpSpPr>
        <p:grpSpPr>
          <a:xfrm>
            <a:off x="0" y="4067318"/>
            <a:ext cx="2988501" cy="469900"/>
            <a:chOff x="636174" y="1559426"/>
            <a:chExt cx="5976996" cy="939800"/>
          </a:xfrm>
        </p:grpSpPr>
        <p:sp>
          <p:nvSpPr>
            <p:cNvPr id="41" name="Rectangle 40">
              <a:extLst>
                <a:ext uri="{FF2B5EF4-FFF2-40B4-BE49-F238E27FC236}">
                  <a16:creationId xmlns:a16="http://schemas.microsoft.com/office/drawing/2014/main" id="{132B420C-0920-4245-85C8-E587BF407C1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X5</a:t>
              </a:r>
            </a:p>
          </p:txBody>
        </p:sp>
        <p:sp>
          <p:nvSpPr>
            <p:cNvPr id="42" name="Rectangle 41">
              <a:extLst>
                <a:ext uri="{FF2B5EF4-FFF2-40B4-BE49-F238E27FC236}">
                  <a16:creationId xmlns:a16="http://schemas.microsoft.com/office/drawing/2014/main" id="{3948AF22-9A9A-184C-9C44-1BE7F61413E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W5</a:t>
              </a:r>
            </a:p>
          </p:txBody>
        </p:sp>
      </p:grpSp>
      <p:grpSp>
        <p:nvGrpSpPr>
          <p:cNvPr id="43" name="Group 42">
            <a:extLst>
              <a:ext uri="{FF2B5EF4-FFF2-40B4-BE49-F238E27FC236}">
                <a16:creationId xmlns:a16="http://schemas.microsoft.com/office/drawing/2014/main" id="{8FCDCFD0-79BE-A543-A1EB-C12398E24733}"/>
              </a:ext>
            </a:extLst>
          </p:cNvPr>
          <p:cNvGrpSpPr>
            <a:grpSpLocks noChangeAspect="1"/>
          </p:cNvGrpSpPr>
          <p:nvPr/>
        </p:nvGrpSpPr>
        <p:grpSpPr>
          <a:xfrm>
            <a:off x="1" y="4575389"/>
            <a:ext cx="2988501" cy="469900"/>
            <a:chOff x="636174" y="1559426"/>
            <a:chExt cx="5976996" cy="939800"/>
          </a:xfrm>
        </p:grpSpPr>
        <p:sp>
          <p:nvSpPr>
            <p:cNvPr id="44" name="Rectangle 43">
              <a:extLst>
                <a:ext uri="{FF2B5EF4-FFF2-40B4-BE49-F238E27FC236}">
                  <a16:creationId xmlns:a16="http://schemas.microsoft.com/office/drawing/2014/main" id="{C6DF2BFB-B833-CA4A-92DD-6F61CAAA05A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X6</a:t>
              </a:r>
            </a:p>
          </p:txBody>
        </p:sp>
        <p:sp>
          <p:nvSpPr>
            <p:cNvPr id="45" name="Rectangle 44">
              <a:extLst>
                <a:ext uri="{FF2B5EF4-FFF2-40B4-BE49-F238E27FC236}">
                  <a16:creationId xmlns:a16="http://schemas.microsoft.com/office/drawing/2014/main" id="{E51FCAF8-CE58-8A49-96AC-4AC60A9199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W6</a:t>
              </a:r>
            </a:p>
          </p:txBody>
        </p:sp>
      </p:grpSp>
      <p:grpSp>
        <p:nvGrpSpPr>
          <p:cNvPr id="46" name="Group 45">
            <a:extLst>
              <a:ext uri="{FF2B5EF4-FFF2-40B4-BE49-F238E27FC236}">
                <a16:creationId xmlns:a16="http://schemas.microsoft.com/office/drawing/2014/main" id="{8376A78E-AA44-8E46-BFD9-D6E23C5E8C86}"/>
              </a:ext>
            </a:extLst>
          </p:cNvPr>
          <p:cNvGrpSpPr>
            <a:grpSpLocks noChangeAspect="1"/>
          </p:cNvGrpSpPr>
          <p:nvPr/>
        </p:nvGrpSpPr>
        <p:grpSpPr>
          <a:xfrm>
            <a:off x="0" y="5072639"/>
            <a:ext cx="2988501" cy="469900"/>
            <a:chOff x="636174" y="1559426"/>
            <a:chExt cx="5976996" cy="939800"/>
          </a:xfrm>
        </p:grpSpPr>
        <p:sp>
          <p:nvSpPr>
            <p:cNvPr id="47" name="Rectangle 46">
              <a:extLst>
                <a:ext uri="{FF2B5EF4-FFF2-40B4-BE49-F238E27FC236}">
                  <a16:creationId xmlns:a16="http://schemas.microsoft.com/office/drawing/2014/main" id="{4692B8CC-D7E3-8641-AFC3-3E7BEB82863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X7</a:t>
              </a:r>
            </a:p>
          </p:txBody>
        </p:sp>
        <p:sp>
          <p:nvSpPr>
            <p:cNvPr id="48" name="Rectangle 47">
              <a:extLst>
                <a:ext uri="{FF2B5EF4-FFF2-40B4-BE49-F238E27FC236}">
                  <a16:creationId xmlns:a16="http://schemas.microsoft.com/office/drawing/2014/main" id="{10C2876A-1854-2940-8CD0-C6AE687C310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W7</a:t>
              </a:r>
            </a:p>
          </p:txBody>
        </p:sp>
      </p:grpSp>
      <p:grpSp>
        <p:nvGrpSpPr>
          <p:cNvPr id="49" name="Group 48">
            <a:extLst>
              <a:ext uri="{FF2B5EF4-FFF2-40B4-BE49-F238E27FC236}">
                <a16:creationId xmlns:a16="http://schemas.microsoft.com/office/drawing/2014/main" id="{6074B558-0645-6648-A943-36A214BD3103}"/>
              </a:ext>
            </a:extLst>
          </p:cNvPr>
          <p:cNvGrpSpPr>
            <a:grpSpLocks noChangeAspect="1"/>
          </p:cNvGrpSpPr>
          <p:nvPr/>
        </p:nvGrpSpPr>
        <p:grpSpPr>
          <a:xfrm>
            <a:off x="3079705" y="1559426"/>
            <a:ext cx="2988501" cy="469900"/>
            <a:chOff x="636174" y="1559426"/>
            <a:chExt cx="5976996" cy="939800"/>
          </a:xfrm>
        </p:grpSpPr>
        <p:sp>
          <p:nvSpPr>
            <p:cNvPr id="50" name="Rectangle 49">
              <a:extLst>
                <a:ext uri="{FF2B5EF4-FFF2-40B4-BE49-F238E27FC236}">
                  <a16:creationId xmlns:a16="http://schemas.microsoft.com/office/drawing/2014/main" id="{2D651642-DF25-6A4F-A218-0ECFFFE02FA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X8</a:t>
              </a:r>
            </a:p>
          </p:txBody>
        </p:sp>
        <p:sp>
          <p:nvSpPr>
            <p:cNvPr id="51" name="Rectangle 50">
              <a:extLst>
                <a:ext uri="{FF2B5EF4-FFF2-40B4-BE49-F238E27FC236}">
                  <a16:creationId xmlns:a16="http://schemas.microsoft.com/office/drawing/2014/main" id="{27E4C0BE-4BA3-B64A-8DA8-392F57726A0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W8</a:t>
              </a:r>
            </a:p>
          </p:txBody>
        </p:sp>
      </p:grpSp>
      <p:grpSp>
        <p:nvGrpSpPr>
          <p:cNvPr id="52" name="Group 51">
            <a:extLst>
              <a:ext uri="{FF2B5EF4-FFF2-40B4-BE49-F238E27FC236}">
                <a16:creationId xmlns:a16="http://schemas.microsoft.com/office/drawing/2014/main" id="{5877ECF9-8405-604B-9DE1-37E92795F3F7}"/>
              </a:ext>
            </a:extLst>
          </p:cNvPr>
          <p:cNvGrpSpPr>
            <a:grpSpLocks noChangeAspect="1"/>
          </p:cNvGrpSpPr>
          <p:nvPr/>
        </p:nvGrpSpPr>
        <p:grpSpPr>
          <a:xfrm>
            <a:off x="3079704" y="2056676"/>
            <a:ext cx="2988501" cy="469900"/>
            <a:chOff x="636174" y="1559426"/>
            <a:chExt cx="5976996" cy="939800"/>
          </a:xfrm>
        </p:grpSpPr>
        <p:sp>
          <p:nvSpPr>
            <p:cNvPr id="53" name="Rectangle 52">
              <a:extLst>
                <a:ext uri="{FF2B5EF4-FFF2-40B4-BE49-F238E27FC236}">
                  <a16:creationId xmlns:a16="http://schemas.microsoft.com/office/drawing/2014/main" id="{CBDA2085-10C0-4B48-8A2D-52B56AAF0C9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X9</a:t>
              </a:r>
            </a:p>
          </p:txBody>
        </p:sp>
        <p:sp>
          <p:nvSpPr>
            <p:cNvPr id="54" name="Rectangle 53">
              <a:extLst>
                <a:ext uri="{FF2B5EF4-FFF2-40B4-BE49-F238E27FC236}">
                  <a16:creationId xmlns:a16="http://schemas.microsoft.com/office/drawing/2014/main" id="{86A103BE-E1B4-884D-B829-D395A920775F}"/>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W9</a:t>
              </a:r>
            </a:p>
          </p:txBody>
        </p:sp>
      </p:grpSp>
      <p:grpSp>
        <p:nvGrpSpPr>
          <p:cNvPr id="55" name="Group 54">
            <a:extLst>
              <a:ext uri="{FF2B5EF4-FFF2-40B4-BE49-F238E27FC236}">
                <a16:creationId xmlns:a16="http://schemas.microsoft.com/office/drawing/2014/main" id="{E8846493-E443-E841-80B2-30E9770DF806}"/>
              </a:ext>
            </a:extLst>
          </p:cNvPr>
          <p:cNvGrpSpPr>
            <a:grpSpLocks noChangeAspect="1"/>
          </p:cNvGrpSpPr>
          <p:nvPr/>
        </p:nvGrpSpPr>
        <p:grpSpPr>
          <a:xfrm>
            <a:off x="3079705" y="2564747"/>
            <a:ext cx="2988501" cy="469900"/>
            <a:chOff x="636174" y="1559426"/>
            <a:chExt cx="5976996" cy="939800"/>
          </a:xfrm>
        </p:grpSpPr>
        <p:sp>
          <p:nvSpPr>
            <p:cNvPr id="56" name="Rectangle 55">
              <a:extLst>
                <a:ext uri="{FF2B5EF4-FFF2-40B4-BE49-F238E27FC236}">
                  <a16:creationId xmlns:a16="http://schemas.microsoft.com/office/drawing/2014/main" id="{65CA9FF8-0348-1640-8CE0-400DD83E815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X10</a:t>
              </a:r>
            </a:p>
          </p:txBody>
        </p:sp>
        <p:sp>
          <p:nvSpPr>
            <p:cNvPr id="57" name="Rectangle 56">
              <a:extLst>
                <a:ext uri="{FF2B5EF4-FFF2-40B4-BE49-F238E27FC236}">
                  <a16:creationId xmlns:a16="http://schemas.microsoft.com/office/drawing/2014/main" id="{DC266C1C-B527-B044-9FF7-DC13AB12093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W10</a:t>
              </a:r>
            </a:p>
          </p:txBody>
        </p:sp>
      </p:grpSp>
      <p:grpSp>
        <p:nvGrpSpPr>
          <p:cNvPr id="58" name="Group 57">
            <a:extLst>
              <a:ext uri="{FF2B5EF4-FFF2-40B4-BE49-F238E27FC236}">
                <a16:creationId xmlns:a16="http://schemas.microsoft.com/office/drawing/2014/main" id="{0277EE00-9C47-954D-A113-9B9A76DAE611}"/>
              </a:ext>
            </a:extLst>
          </p:cNvPr>
          <p:cNvGrpSpPr>
            <a:grpSpLocks noChangeAspect="1"/>
          </p:cNvGrpSpPr>
          <p:nvPr/>
        </p:nvGrpSpPr>
        <p:grpSpPr>
          <a:xfrm>
            <a:off x="3079704" y="3061997"/>
            <a:ext cx="2988501" cy="469900"/>
            <a:chOff x="636174" y="1559426"/>
            <a:chExt cx="5976996" cy="939800"/>
          </a:xfrm>
        </p:grpSpPr>
        <p:sp>
          <p:nvSpPr>
            <p:cNvPr id="59" name="Rectangle 58">
              <a:extLst>
                <a:ext uri="{FF2B5EF4-FFF2-40B4-BE49-F238E27FC236}">
                  <a16:creationId xmlns:a16="http://schemas.microsoft.com/office/drawing/2014/main" id="{26ABD233-CDD1-424F-865B-33AE40E03D8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X11</a:t>
              </a:r>
            </a:p>
          </p:txBody>
        </p:sp>
        <p:sp>
          <p:nvSpPr>
            <p:cNvPr id="60" name="Rectangle 59">
              <a:extLst>
                <a:ext uri="{FF2B5EF4-FFF2-40B4-BE49-F238E27FC236}">
                  <a16:creationId xmlns:a16="http://schemas.microsoft.com/office/drawing/2014/main" id="{978F7188-EB65-354A-8E9D-B43713125B49}"/>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W11</a:t>
              </a:r>
            </a:p>
          </p:txBody>
        </p:sp>
      </p:grpSp>
      <p:grpSp>
        <p:nvGrpSpPr>
          <p:cNvPr id="61" name="Group 60">
            <a:extLst>
              <a:ext uri="{FF2B5EF4-FFF2-40B4-BE49-F238E27FC236}">
                <a16:creationId xmlns:a16="http://schemas.microsoft.com/office/drawing/2014/main" id="{F743A7A1-821C-874D-AC0A-8070272808DC}"/>
              </a:ext>
            </a:extLst>
          </p:cNvPr>
          <p:cNvGrpSpPr>
            <a:grpSpLocks noChangeAspect="1"/>
          </p:cNvGrpSpPr>
          <p:nvPr/>
        </p:nvGrpSpPr>
        <p:grpSpPr>
          <a:xfrm>
            <a:off x="3079705" y="3570068"/>
            <a:ext cx="2988501" cy="469900"/>
            <a:chOff x="636174" y="1559426"/>
            <a:chExt cx="5976996" cy="939800"/>
          </a:xfrm>
        </p:grpSpPr>
        <p:sp>
          <p:nvSpPr>
            <p:cNvPr id="62" name="Rectangle 61">
              <a:extLst>
                <a:ext uri="{FF2B5EF4-FFF2-40B4-BE49-F238E27FC236}">
                  <a16:creationId xmlns:a16="http://schemas.microsoft.com/office/drawing/2014/main" id="{CCA7A54F-03F0-4749-AC8B-ED041AFEA1F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X12</a:t>
              </a:r>
            </a:p>
          </p:txBody>
        </p:sp>
        <p:sp>
          <p:nvSpPr>
            <p:cNvPr id="63" name="Rectangle 62">
              <a:extLst>
                <a:ext uri="{FF2B5EF4-FFF2-40B4-BE49-F238E27FC236}">
                  <a16:creationId xmlns:a16="http://schemas.microsoft.com/office/drawing/2014/main" id="{1BF60374-6013-C447-9023-F31FB7D8B25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W12</a:t>
              </a:r>
            </a:p>
          </p:txBody>
        </p:sp>
      </p:grpSp>
      <p:grpSp>
        <p:nvGrpSpPr>
          <p:cNvPr id="64" name="Group 63">
            <a:extLst>
              <a:ext uri="{FF2B5EF4-FFF2-40B4-BE49-F238E27FC236}">
                <a16:creationId xmlns:a16="http://schemas.microsoft.com/office/drawing/2014/main" id="{C42D296A-5439-1643-962A-047EA529FC1D}"/>
              </a:ext>
            </a:extLst>
          </p:cNvPr>
          <p:cNvGrpSpPr>
            <a:grpSpLocks noChangeAspect="1"/>
          </p:cNvGrpSpPr>
          <p:nvPr/>
        </p:nvGrpSpPr>
        <p:grpSpPr>
          <a:xfrm>
            <a:off x="3079704" y="4067318"/>
            <a:ext cx="2988501" cy="469900"/>
            <a:chOff x="636174" y="1559426"/>
            <a:chExt cx="5976996" cy="939800"/>
          </a:xfrm>
        </p:grpSpPr>
        <p:sp>
          <p:nvSpPr>
            <p:cNvPr id="65" name="Rectangle 64">
              <a:extLst>
                <a:ext uri="{FF2B5EF4-FFF2-40B4-BE49-F238E27FC236}">
                  <a16:creationId xmlns:a16="http://schemas.microsoft.com/office/drawing/2014/main" id="{F9413456-9ED3-CA42-BEF6-F47899CF0C2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X13</a:t>
              </a:r>
            </a:p>
          </p:txBody>
        </p:sp>
        <p:sp>
          <p:nvSpPr>
            <p:cNvPr id="66" name="Rectangle 65">
              <a:extLst>
                <a:ext uri="{FF2B5EF4-FFF2-40B4-BE49-F238E27FC236}">
                  <a16:creationId xmlns:a16="http://schemas.microsoft.com/office/drawing/2014/main" id="{3994BDA2-8283-4242-B139-51C7095954C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W13</a:t>
              </a:r>
            </a:p>
          </p:txBody>
        </p:sp>
      </p:grpSp>
      <p:grpSp>
        <p:nvGrpSpPr>
          <p:cNvPr id="67" name="Group 66">
            <a:extLst>
              <a:ext uri="{FF2B5EF4-FFF2-40B4-BE49-F238E27FC236}">
                <a16:creationId xmlns:a16="http://schemas.microsoft.com/office/drawing/2014/main" id="{573A213D-57FF-C548-B65D-E0D876A4E455}"/>
              </a:ext>
            </a:extLst>
          </p:cNvPr>
          <p:cNvGrpSpPr>
            <a:grpSpLocks noChangeAspect="1"/>
          </p:cNvGrpSpPr>
          <p:nvPr/>
        </p:nvGrpSpPr>
        <p:grpSpPr>
          <a:xfrm>
            <a:off x="3079705" y="4575389"/>
            <a:ext cx="2988501" cy="469900"/>
            <a:chOff x="636174" y="1559426"/>
            <a:chExt cx="5976996" cy="939800"/>
          </a:xfrm>
        </p:grpSpPr>
        <p:sp>
          <p:nvSpPr>
            <p:cNvPr id="68" name="Rectangle 67">
              <a:extLst>
                <a:ext uri="{FF2B5EF4-FFF2-40B4-BE49-F238E27FC236}">
                  <a16:creationId xmlns:a16="http://schemas.microsoft.com/office/drawing/2014/main" id="{2426C844-BB57-1B42-8585-94EC7B6A878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X14</a:t>
              </a:r>
            </a:p>
          </p:txBody>
        </p:sp>
        <p:sp>
          <p:nvSpPr>
            <p:cNvPr id="69" name="Rectangle 68">
              <a:extLst>
                <a:ext uri="{FF2B5EF4-FFF2-40B4-BE49-F238E27FC236}">
                  <a16:creationId xmlns:a16="http://schemas.microsoft.com/office/drawing/2014/main" id="{2F0BAF70-3D96-2546-A8BB-A9138B8E33A7}"/>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W14</a:t>
              </a:r>
            </a:p>
          </p:txBody>
        </p:sp>
      </p:grpSp>
      <p:grpSp>
        <p:nvGrpSpPr>
          <p:cNvPr id="70" name="Group 69">
            <a:extLst>
              <a:ext uri="{FF2B5EF4-FFF2-40B4-BE49-F238E27FC236}">
                <a16:creationId xmlns:a16="http://schemas.microsoft.com/office/drawing/2014/main" id="{A8BAAEAD-0FD3-0149-9E2E-042168FBA37C}"/>
              </a:ext>
            </a:extLst>
          </p:cNvPr>
          <p:cNvGrpSpPr>
            <a:grpSpLocks noChangeAspect="1"/>
          </p:cNvGrpSpPr>
          <p:nvPr/>
        </p:nvGrpSpPr>
        <p:grpSpPr>
          <a:xfrm>
            <a:off x="3079704" y="5072639"/>
            <a:ext cx="2988501" cy="469900"/>
            <a:chOff x="636174" y="1559426"/>
            <a:chExt cx="5976996" cy="939800"/>
          </a:xfrm>
        </p:grpSpPr>
        <p:sp>
          <p:nvSpPr>
            <p:cNvPr id="71" name="Rectangle 70">
              <a:extLst>
                <a:ext uri="{FF2B5EF4-FFF2-40B4-BE49-F238E27FC236}">
                  <a16:creationId xmlns:a16="http://schemas.microsoft.com/office/drawing/2014/main" id="{D307CDB3-EDC1-F746-AFBC-685F5A72D2F4}"/>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X15</a:t>
              </a:r>
            </a:p>
          </p:txBody>
        </p:sp>
        <p:sp>
          <p:nvSpPr>
            <p:cNvPr id="72" name="Rectangle 71">
              <a:extLst>
                <a:ext uri="{FF2B5EF4-FFF2-40B4-BE49-F238E27FC236}">
                  <a16:creationId xmlns:a16="http://schemas.microsoft.com/office/drawing/2014/main" id="{BDACAA57-FE40-574F-8E1B-4D777473025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W15</a:t>
              </a:r>
            </a:p>
          </p:txBody>
        </p:sp>
      </p:grpSp>
      <p:grpSp>
        <p:nvGrpSpPr>
          <p:cNvPr id="73" name="Group 72">
            <a:extLst>
              <a:ext uri="{FF2B5EF4-FFF2-40B4-BE49-F238E27FC236}">
                <a16:creationId xmlns:a16="http://schemas.microsoft.com/office/drawing/2014/main" id="{C3DDC7A2-6C9F-8944-ADD8-DB931FA9C82B}"/>
              </a:ext>
            </a:extLst>
          </p:cNvPr>
          <p:cNvGrpSpPr>
            <a:grpSpLocks noChangeAspect="1"/>
          </p:cNvGrpSpPr>
          <p:nvPr/>
        </p:nvGrpSpPr>
        <p:grpSpPr>
          <a:xfrm>
            <a:off x="6182522" y="1559426"/>
            <a:ext cx="2988501" cy="469900"/>
            <a:chOff x="636174" y="1559426"/>
            <a:chExt cx="5976996" cy="939800"/>
          </a:xfrm>
        </p:grpSpPr>
        <p:sp>
          <p:nvSpPr>
            <p:cNvPr id="74" name="Rectangle 73">
              <a:extLst>
                <a:ext uri="{FF2B5EF4-FFF2-40B4-BE49-F238E27FC236}">
                  <a16:creationId xmlns:a16="http://schemas.microsoft.com/office/drawing/2014/main" id="{B2D6DB40-6B1B-D949-BE05-ADA68A3573C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X16</a:t>
              </a:r>
            </a:p>
          </p:txBody>
        </p:sp>
        <p:sp>
          <p:nvSpPr>
            <p:cNvPr id="75" name="Rectangle 74">
              <a:extLst>
                <a:ext uri="{FF2B5EF4-FFF2-40B4-BE49-F238E27FC236}">
                  <a16:creationId xmlns:a16="http://schemas.microsoft.com/office/drawing/2014/main" id="{0EA230C7-2E28-754A-9C69-E457D15D349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W16</a:t>
              </a:r>
            </a:p>
          </p:txBody>
        </p:sp>
      </p:grpSp>
      <p:grpSp>
        <p:nvGrpSpPr>
          <p:cNvPr id="76" name="Group 75">
            <a:extLst>
              <a:ext uri="{FF2B5EF4-FFF2-40B4-BE49-F238E27FC236}">
                <a16:creationId xmlns:a16="http://schemas.microsoft.com/office/drawing/2014/main" id="{0316C95D-A5BB-AA47-A432-D704D82DC764}"/>
              </a:ext>
            </a:extLst>
          </p:cNvPr>
          <p:cNvGrpSpPr>
            <a:grpSpLocks noChangeAspect="1"/>
          </p:cNvGrpSpPr>
          <p:nvPr/>
        </p:nvGrpSpPr>
        <p:grpSpPr>
          <a:xfrm>
            <a:off x="6182521" y="2056676"/>
            <a:ext cx="2988501" cy="469900"/>
            <a:chOff x="636174" y="1559426"/>
            <a:chExt cx="5976996" cy="939800"/>
          </a:xfrm>
        </p:grpSpPr>
        <p:sp>
          <p:nvSpPr>
            <p:cNvPr id="77" name="Rectangle 76">
              <a:extLst>
                <a:ext uri="{FF2B5EF4-FFF2-40B4-BE49-F238E27FC236}">
                  <a16:creationId xmlns:a16="http://schemas.microsoft.com/office/drawing/2014/main" id="{886A5496-0448-F940-ADBD-197ED8E6ED4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X17</a:t>
              </a:r>
            </a:p>
          </p:txBody>
        </p:sp>
        <p:sp>
          <p:nvSpPr>
            <p:cNvPr id="78" name="Rectangle 77">
              <a:extLst>
                <a:ext uri="{FF2B5EF4-FFF2-40B4-BE49-F238E27FC236}">
                  <a16:creationId xmlns:a16="http://schemas.microsoft.com/office/drawing/2014/main" id="{1C949448-E7A5-D945-9F28-B5D8D9965FDE}"/>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W17</a:t>
              </a:r>
            </a:p>
          </p:txBody>
        </p:sp>
      </p:grpSp>
      <p:grpSp>
        <p:nvGrpSpPr>
          <p:cNvPr id="79" name="Group 78">
            <a:extLst>
              <a:ext uri="{FF2B5EF4-FFF2-40B4-BE49-F238E27FC236}">
                <a16:creationId xmlns:a16="http://schemas.microsoft.com/office/drawing/2014/main" id="{51BDA78F-1BC8-6946-95DA-7803F46BEDCA}"/>
              </a:ext>
            </a:extLst>
          </p:cNvPr>
          <p:cNvGrpSpPr>
            <a:grpSpLocks noChangeAspect="1"/>
          </p:cNvGrpSpPr>
          <p:nvPr/>
        </p:nvGrpSpPr>
        <p:grpSpPr>
          <a:xfrm>
            <a:off x="6182522" y="2564747"/>
            <a:ext cx="2988501" cy="469900"/>
            <a:chOff x="636174" y="1559426"/>
            <a:chExt cx="5976996" cy="939800"/>
          </a:xfrm>
        </p:grpSpPr>
        <p:sp>
          <p:nvSpPr>
            <p:cNvPr id="80" name="Rectangle 79">
              <a:extLst>
                <a:ext uri="{FF2B5EF4-FFF2-40B4-BE49-F238E27FC236}">
                  <a16:creationId xmlns:a16="http://schemas.microsoft.com/office/drawing/2014/main" id="{CA2A7462-76BF-464D-9ED5-5A5C3FC940AA}"/>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X18</a:t>
              </a:r>
            </a:p>
          </p:txBody>
        </p:sp>
        <p:sp>
          <p:nvSpPr>
            <p:cNvPr id="81" name="Rectangle 80">
              <a:extLst>
                <a:ext uri="{FF2B5EF4-FFF2-40B4-BE49-F238E27FC236}">
                  <a16:creationId xmlns:a16="http://schemas.microsoft.com/office/drawing/2014/main" id="{C1C49BAA-683C-5142-87E5-4A4E1F6867FD}"/>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W18</a:t>
              </a:r>
            </a:p>
          </p:txBody>
        </p:sp>
      </p:grpSp>
      <p:grpSp>
        <p:nvGrpSpPr>
          <p:cNvPr id="82" name="Group 81">
            <a:extLst>
              <a:ext uri="{FF2B5EF4-FFF2-40B4-BE49-F238E27FC236}">
                <a16:creationId xmlns:a16="http://schemas.microsoft.com/office/drawing/2014/main" id="{0595F436-3B56-3A49-9FC9-017699476CBD}"/>
              </a:ext>
            </a:extLst>
          </p:cNvPr>
          <p:cNvGrpSpPr>
            <a:grpSpLocks noChangeAspect="1"/>
          </p:cNvGrpSpPr>
          <p:nvPr/>
        </p:nvGrpSpPr>
        <p:grpSpPr>
          <a:xfrm>
            <a:off x="6182521" y="3061997"/>
            <a:ext cx="2988501" cy="469900"/>
            <a:chOff x="636174" y="1559426"/>
            <a:chExt cx="5976996" cy="939800"/>
          </a:xfrm>
        </p:grpSpPr>
        <p:sp>
          <p:nvSpPr>
            <p:cNvPr id="83" name="Rectangle 82">
              <a:extLst>
                <a:ext uri="{FF2B5EF4-FFF2-40B4-BE49-F238E27FC236}">
                  <a16:creationId xmlns:a16="http://schemas.microsoft.com/office/drawing/2014/main" id="{6FFA8074-1801-264C-8347-8DAABC9E219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X19</a:t>
              </a:r>
            </a:p>
          </p:txBody>
        </p:sp>
        <p:sp>
          <p:nvSpPr>
            <p:cNvPr id="84" name="Rectangle 83">
              <a:extLst>
                <a:ext uri="{FF2B5EF4-FFF2-40B4-BE49-F238E27FC236}">
                  <a16:creationId xmlns:a16="http://schemas.microsoft.com/office/drawing/2014/main" id="{F7B55490-FF26-8E4C-B691-B5BDBC025C2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W19</a:t>
              </a:r>
            </a:p>
          </p:txBody>
        </p:sp>
      </p:grpSp>
      <p:grpSp>
        <p:nvGrpSpPr>
          <p:cNvPr id="85" name="Group 84">
            <a:extLst>
              <a:ext uri="{FF2B5EF4-FFF2-40B4-BE49-F238E27FC236}">
                <a16:creationId xmlns:a16="http://schemas.microsoft.com/office/drawing/2014/main" id="{508001A8-E729-014D-B1CC-01C7D395A94D}"/>
              </a:ext>
            </a:extLst>
          </p:cNvPr>
          <p:cNvGrpSpPr>
            <a:grpSpLocks noChangeAspect="1"/>
          </p:cNvGrpSpPr>
          <p:nvPr/>
        </p:nvGrpSpPr>
        <p:grpSpPr>
          <a:xfrm>
            <a:off x="6182522" y="3570068"/>
            <a:ext cx="2988501" cy="469900"/>
            <a:chOff x="636174" y="1559426"/>
            <a:chExt cx="5976996" cy="939800"/>
          </a:xfrm>
        </p:grpSpPr>
        <p:sp>
          <p:nvSpPr>
            <p:cNvPr id="86" name="Rectangle 85">
              <a:extLst>
                <a:ext uri="{FF2B5EF4-FFF2-40B4-BE49-F238E27FC236}">
                  <a16:creationId xmlns:a16="http://schemas.microsoft.com/office/drawing/2014/main" id="{1AF3A9AC-8DE2-374F-8C9E-5F483CF343F5}"/>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X20</a:t>
              </a:r>
            </a:p>
          </p:txBody>
        </p:sp>
        <p:sp>
          <p:nvSpPr>
            <p:cNvPr id="87" name="Rectangle 86">
              <a:extLst>
                <a:ext uri="{FF2B5EF4-FFF2-40B4-BE49-F238E27FC236}">
                  <a16:creationId xmlns:a16="http://schemas.microsoft.com/office/drawing/2014/main" id="{6A08DFF0-1260-6C4D-B2F0-9E9ECF768546}"/>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W20</a:t>
              </a:r>
            </a:p>
          </p:txBody>
        </p:sp>
      </p:grpSp>
      <p:grpSp>
        <p:nvGrpSpPr>
          <p:cNvPr id="88" name="Group 87">
            <a:extLst>
              <a:ext uri="{FF2B5EF4-FFF2-40B4-BE49-F238E27FC236}">
                <a16:creationId xmlns:a16="http://schemas.microsoft.com/office/drawing/2014/main" id="{A14A8F85-E185-684B-9596-F4164F78EBB0}"/>
              </a:ext>
            </a:extLst>
          </p:cNvPr>
          <p:cNvGrpSpPr>
            <a:grpSpLocks noChangeAspect="1"/>
          </p:cNvGrpSpPr>
          <p:nvPr/>
        </p:nvGrpSpPr>
        <p:grpSpPr>
          <a:xfrm>
            <a:off x="6182521" y="4067318"/>
            <a:ext cx="2988501" cy="469900"/>
            <a:chOff x="636174" y="1559426"/>
            <a:chExt cx="5976996" cy="939800"/>
          </a:xfrm>
        </p:grpSpPr>
        <p:sp>
          <p:nvSpPr>
            <p:cNvPr id="89" name="Rectangle 88">
              <a:extLst>
                <a:ext uri="{FF2B5EF4-FFF2-40B4-BE49-F238E27FC236}">
                  <a16:creationId xmlns:a16="http://schemas.microsoft.com/office/drawing/2014/main" id="{B9DBE8E2-D62F-C84C-8FA8-C8F82761EC98}"/>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X21</a:t>
              </a:r>
            </a:p>
          </p:txBody>
        </p:sp>
        <p:sp>
          <p:nvSpPr>
            <p:cNvPr id="90" name="Rectangle 89">
              <a:extLst>
                <a:ext uri="{FF2B5EF4-FFF2-40B4-BE49-F238E27FC236}">
                  <a16:creationId xmlns:a16="http://schemas.microsoft.com/office/drawing/2014/main" id="{D66045FF-994F-1A4A-85BF-8A93F87B7578}"/>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W21</a:t>
              </a:r>
            </a:p>
          </p:txBody>
        </p:sp>
      </p:grpSp>
      <p:grpSp>
        <p:nvGrpSpPr>
          <p:cNvPr id="91" name="Group 90">
            <a:extLst>
              <a:ext uri="{FF2B5EF4-FFF2-40B4-BE49-F238E27FC236}">
                <a16:creationId xmlns:a16="http://schemas.microsoft.com/office/drawing/2014/main" id="{5B477922-456E-6841-AAA3-5A64FD1EAA6B}"/>
              </a:ext>
            </a:extLst>
          </p:cNvPr>
          <p:cNvGrpSpPr>
            <a:grpSpLocks noChangeAspect="1"/>
          </p:cNvGrpSpPr>
          <p:nvPr/>
        </p:nvGrpSpPr>
        <p:grpSpPr>
          <a:xfrm>
            <a:off x="6182522" y="4575389"/>
            <a:ext cx="2988501" cy="469900"/>
            <a:chOff x="636174" y="1559426"/>
            <a:chExt cx="5976996" cy="939800"/>
          </a:xfrm>
        </p:grpSpPr>
        <p:sp>
          <p:nvSpPr>
            <p:cNvPr id="92" name="Rectangle 91">
              <a:extLst>
                <a:ext uri="{FF2B5EF4-FFF2-40B4-BE49-F238E27FC236}">
                  <a16:creationId xmlns:a16="http://schemas.microsoft.com/office/drawing/2014/main" id="{4CB6D5CC-EFE2-A54D-A4F3-8928C663CD62}"/>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X22</a:t>
              </a:r>
            </a:p>
          </p:txBody>
        </p:sp>
        <p:sp>
          <p:nvSpPr>
            <p:cNvPr id="93" name="Rectangle 92">
              <a:extLst>
                <a:ext uri="{FF2B5EF4-FFF2-40B4-BE49-F238E27FC236}">
                  <a16:creationId xmlns:a16="http://schemas.microsoft.com/office/drawing/2014/main" id="{E7FBDCE7-9FF3-8B4A-A67D-E5B0D3EC4B8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W22</a:t>
              </a:r>
            </a:p>
          </p:txBody>
        </p:sp>
      </p:grpSp>
      <p:grpSp>
        <p:nvGrpSpPr>
          <p:cNvPr id="94" name="Group 93">
            <a:extLst>
              <a:ext uri="{FF2B5EF4-FFF2-40B4-BE49-F238E27FC236}">
                <a16:creationId xmlns:a16="http://schemas.microsoft.com/office/drawing/2014/main" id="{54D97781-3AD7-4B47-803C-A7674F43EDE0}"/>
              </a:ext>
            </a:extLst>
          </p:cNvPr>
          <p:cNvGrpSpPr>
            <a:grpSpLocks noChangeAspect="1"/>
          </p:cNvGrpSpPr>
          <p:nvPr/>
        </p:nvGrpSpPr>
        <p:grpSpPr>
          <a:xfrm>
            <a:off x="6182521" y="5072639"/>
            <a:ext cx="2988501" cy="469900"/>
            <a:chOff x="636174" y="1559426"/>
            <a:chExt cx="5976996" cy="939800"/>
          </a:xfrm>
        </p:grpSpPr>
        <p:sp>
          <p:nvSpPr>
            <p:cNvPr id="95" name="Rectangle 94">
              <a:extLst>
                <a:ext uri="{FF2B5EF4-FFF2-40B4-BE49-F238E27FC236}">
                  <a16:creationId xmlns:a16="http://schemas.microsoft.com/office/drawing/2014/main" id="{E5F75F9D-49CA-9D40-9860-838505B80DB6}"/>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X23</a:t>
              </a:r>
            </a:p>
          </p:txBody>
        </p:sp>
        <p:sp>
          <p:nvSpPr>
            <p:cNvPr id="96" name="Rectangle 95">
              <a:extLst>
                <a:ext uri="{FF2B5EF4-FFF2-40B4-BE49-F238E27FC236}">
                  <a16:creationId xmlns:a16="http://schemas.microsoft.com/office/drawing/2014/main" id="{CACF6E40-1A42-484A-99E0-10E44B5ECA0B}"/>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W23</a:t>
              </a:r>
            </a:p>
          </p:txBody>
        </p:sp>
      </p:grpSp>
      <p:grpSp>
        <p:nvGrpSpPr>
          <p:cNvPr id="97" name="Group 96">
            <a:extLst>
              <a:ext uri="{FF2B5EF4-FFF2-40B4-BE49-F238E27FC236}">
                <a16:creationId xmlns:a16="http://schemas.microsoft.com/office/drawing/2014/main" id="{70C65510-01B7-D64C-B027-D5034A45CECF}"/>
              </a:ext>
            </a:extLst>
          </p:cNvPr>
          <p:cNvGrpSpPr>
            <a:grpSpLocks noChangeAspect="1"/>
          </p:cNvGrpSpPr>
          <p:nvPr/>
        </p:nvGrpSpPr>
        <p:grpSpPr>
          <a:xfrm>
            <a:off x="9262226" y="1559426"/>
            <a:ext cx="2988501" cy="469900"/>
            <a:chOff x="636174" y="1559426"/>
            <a:chExt cx="5976996" cy="939800"/>
          </a:xfrm>
        </p:grpSpPr>
        <p:sp>
          <p:nvSpPr>
            <p:cNvPr id="98" name="Rectangle 97">
              <a:extLst>
                <a:ext uri="{FF2B5EF4-FFF2-40B4-BE49-F238E27FC236}">
                  <a16:creationId xmlns:a16="http://schemas.microsoft.com/office/drawing/2014/main" id="{D37F83E7-9FC4-A94E-AC47-A39244AB3D30}"/>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X24</a:t>
              </a:r>
            </a:p>
          </p:txBody>
        </p:sp>
        <p:sp>
          <p:nvSpPr>
            <p:cNvPr id="99" name="Rectangle 98">
              <a:extLst>
                <a:ext uri="{FF2B5EF4-FFF2-40B4-BE49-F238E27FC236}">
                  <a16:creationId xmlns:a16="http://schemas.microsoft.com/office/drawing/2014/main" id="{A08AEFC4-F8C7-0849-92D0-30E1A79FFF1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W24</a:t>
              </a:r>
            </a:p>
          </p:txBody>
        </p:sp>
      </p:grpSp>
      <p:grpSp>
        <p:nvGrpSpPr>
          <p:cNvPr id="100" name="Group 99">
            <a:extLst>
              <a:ext uri="{FF2B5EF4-FFF2-40B4-BE49-F238E27FC236}">
                <a16:creationId xmlns:a16="http://schemas.microsoft.com/office/drawing/2014/main" id="{8DE0B107-E7DD-F54E-9005-52D781F2073D}"/>
              </a:ext>
            </a:extLst>
          </p:cNvPr>
          <p:cNvGrpSpPr>
            <a:grpSpLocks noChangeAspect="1"/>
          </p:cNvGrpSpPr>
          <p:nvPr/>
        </p:nvGrpSpPr>
        <p:grpSpPr>
          <a:xfrm>
            <a:off x="9262225" y="2056676"/>
            <a:ext cx="2988501" cy="469900"/>
            <a:chOff x="636174" y="1559426"/>
            <a:chExt cx="5976996" cy="939800"/>
          </a:xfrm>
        </p:grpSpPr>
        <p:sp>
          <p:nvSpPr>
            <p:cNvPr id="101" name="Rectangle 100">
              <a:extLst>
                <a:ext uri="{FF2B5EF4-FFF2-40B4-BE49-F238E27FC236}">
                  <a16:creationId xmlns:a16="http://schemas.microsoft.com/office/drawing/2014/main" id="{001BFFA5-8081-E646-8B9A-1BD1EB545DDF}"/>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X25</a:t>
              </a:r>
            </a:p>
          </p:txBody>
        </p:sp>
        <p:sp>
          <p:nvSpPr>
            <p:cNvPr id="102" name="Rectangle 101">
              <a:extLst>
                <a:ext uri="{FF2B5EF4-FFF2-40B4-BE49-F238E27FC236}">
                  <a16:creationId xmlns:a16="http://schemas.microsoft.com/office/drawing/2014/main" id="{38DADDFF-1639-CE49-938D-D73285DAF27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W25</a:t>
              </a:r>
            </a:p>
          </p:txBody>
        </p:sp>
      </p:grpSp>
      <p:grpSp>
        <p:nvGrpSpPr>
          <p:cNvPr id="103" name="Group 102">
            <a:extLst>
              <a:ext uri="{FF2B5EF4-FFF2-40B4-BE49-F238E27FC236}">
                <a16:creationId xmlns:a16="http://schemas.microsoft.com/office/drawing/2014/main" id="{2E6A9DE6-4D1F-EB44-8FAC-35D2D32B91FE}"/>
              </a:ext>
            </a:extLst>
          </p:cNvPr>
          <p:cNvGrpSpPr>
            <a:grpSpLocks noChangeAspect="1"/>
          </p:cNvGrpSpPr>
          <p:nvPr/>
        </p:nvGrpSpPr>
        <p:grpSpPr>
          <a:xfrm>
            <a:off x="9262226" y="2564747"/>
            <a:ext cx="2988501" cy="469900"/>
            <a:chOff x="636174" y="1559426"/>
            <a:chExt cx="5976996" cy="939800"/>
          </a:xfrm>
        </p:grpSpPr>
        <p:sp>
          <p:nvSpPr>
            <p:cNvPr id="104" name="Rectangle 103">
              <a:extLst>
                <a:ext uri="{FF2B5EF4-FFF2-40B4-BE49-F238E27FC236}">
                  <a16:creationId xmlns:a16="http://schemas.microsoft.com/office/drawing/2014/main" id="{C6A17A08-983C-5648-A2AF-19434C32DFB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X26</a:t>
              </a:r>
            </a:p>
          </p:txBody>
        </p:sp>
        <p:sp>
          <p:nvSpPr>
            <p:cNvPr id="105" name="Rectangle 104">
              <a:extLst>
                <a:ext uri="{FF2B5EF4-FFF2-40B4-BE49-F238E27FC236}">
                  <a16:creationId xmlns:a16="http://schemas.microsoft.com/office/drawing/2014/main" id="{DF9D029F-A514-C54C-8F5C-8CC1A9A96BA0}"/>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W26</a:t>
              </a:r>
            </a:p>
          </p:txBody>
        </p:sp>
      </p:grpSp>
      <p:grpSp>
        <p:nvGrpSpPr>
          <p:cNvPr id="106" name="Group 105">
            <a:extLst>
              <a:ext uri="{FF2B5EF4-FFF2-40B4-BE49-F238E27FC236}">
                <a16:creationId xmlns:a16="http://schemas.microsoft.com/office/drawing/2014/main" id="{D92EF0B0-CD51-A247-97F8-A993EBB859D9}"/>
              </a:ext>
            </a:extLst>
          </p:cNvPr>
          <p:cNvGrpSpPr>
            <a:grpSpLocks noChangeAspect="1"/>
          </p:cNvGrpSpPr>
          <p:nvPr/>
        </p:nvGrpSpPr>
        <p:grpSpPr>
          <a:xfrm>
            <a:off x="9262225" y="3061997"/>
            <a:ext cx="2988501" cy="469900"/>
            <a:chOff x="636174" y="1559426"/>
            <a:chExt cx="5976996" cy="939800"/>
          </a:xfrm>
        </p:grpSpPr>
        <p:sp>
          <p:nvSpPr>
            <p:cNvPr id="107" name="Rectangle 106">
              <a:extLst>
                <a:ext uri="{FF2B5EF4-FFF2-40B4-BE49-F238E27FC236}">
                  <a16:creationId xmlns:a16="http://schemas.microsoft.com/office/drawing/2014/main" id="{CEA34BD0-D17A-9F43-8194-7B80E0647403}"/>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X27</a:t>
              </a:r>
            </a:p>
          </p:txBody>
        </p:sp>
        <p:sp>
          <p:nvSpPr>
            <p:cNvPr id="108" name="Rectangle 107">
              <a:extLst>
                <a:ext uri="{FF2B5EF4-FFF2-40B4-BE49-F238E27FC236}">
                  <a16:creationId xmlns:a16="http://schemas.microsoft.com/office/drawing/2014/main" id="{BB5B55A0-77B0-EE41-9169-1A4A463C7A04}"/>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W27</a:t>
              </a:r>
            </a:p>
          </p:txBody>
        </p:sp>
      </p:grpSp>
      <p:grpSp>
        <p:nvGrpSpPr>
          <p:cNvPr id="109" name="Group 108">
            <a:extLst>
              <a:ext uri="{FF2B5EF4-FFF2-40B4-BE49-F238E27FC236}">
                <a16:creationId xmlns:a16="http://schemas.microsoft.com/office/drawing/2014/main" id="{16FA2986-E80B-A940-8FA5-55A3FF4C0ECF}"/>
              </a:ext>
            </a:extLst>
          </p:cNvPr>
          <p:cNvGrpSpPr>
            <a:grpSpLocks noChangeAspect="1"/>
          </p:cNvGrpSpPr>
          <p:nvPr/>
        </p:nvGrpSpPr>
        <p:grpSpPr>
          <a:xfrm>
            <a:off x="9262226" y="3570068"/>
            <a:ext cx="2988501" cy="469900"/>
            <a:chOff x="636174" y="1559426"/>
            <a:chExt cx="5976996" cy="939800"/>
          </a:xfrm>
        </p:grpSpPr>
        <p:sp>
          <p:nvSpPr>
            <p:cNvPr id="110" name="Rectangle 109">
              <a:extLst>
                <a:ext uri="{FF2B5EF4-FFF2-40B4-BE49-F238E27FC236}">
                  <a16:creationId xmlns:a16="http://schemas.microsoft.com/office/drawing/2014/main" id="{F0B3E8D1-0AAF-3340-94B4-37B2227F972B}"/>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X28 (SP)</a:t>
              </a:r>
            </a:p>
          </p:txBody>
        </p:sp>
        <p:sp>
          <p:nvSpPr>
            <p:cNvPr id="111" name="Rectangle 110">
              <a:extLst>
                <a:ext uri="{FF2B5EF4-FFF2-40B4-BE49-F238E27FC236}">
                  <a16:creationId xmlns:a16="http://schemas.microsoft.com/office/drawing/2014/main" id="{771ABC82-616E-9149-8DE1-F4DCD2D8D50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W28</a:t>
              </a:r>
            </a:p>
          </p:txBody>
        </p:sp>
      </p:grpSp>
      <p:grpSp>
        <p:nvGrpSpPr>
          <p:cNvPr id="112" name="Group 111">
            <a:extLst>
              <a:ext uri="{FF2B5EF4-FFF2-40B4-BE49-F238E27FC236}">
                <a16:creationId xmlns:a16="http://schemas.microsoft.com/office/drawing/2014/main" id="{28B82057-7F95-E544-AF84-DE3DDECFC196}"/>
              </a:ext>
            </a:extLst>
          </p:cNvPr>
          <p:cNvGrpSpPr>
            <a:grpSpLocks noChangeAspect="1"/>
          </p:cNvGrpSpPr>
          <p:nvPr/>
        </p:nvGrpSpPr>
        <p:grpSpPr>
          <a:xfrm>
            <a:off x="9262225" y="4067318"/>
            <a:ext cx="2988501" cy="469900"/>
            <a:chOff x="636174" y="1559426"/>
            <a:chExt cx="5976996" cy="939800"/>
          </a:xfrm>
        </p:grpSpPr>
        <p:sp>
          <p:nvSpPr>
            <p:cNvPr id="113" name="Rectangle 112">
              <a:extLst>
                <a:ext uri="{FF2B5EF4-FFF2-40B4-BE49-F238E27FC236}">
                  <a16:creationId xmlns:a16="http://schemas.microsoft.com/office/drawing/2014/main" id="{74832079-6E1D-074B-8DE6-E9DDF8117AD7}"/>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X29 (FP)</a:t>
              </a:r>
            </a:p>
          </p:txBody>
        </p:sp>
        <p:sp>
          <p:nvSpPr>
            <p:cNvPr id="114" name="Rectangle 113">
              <a:extLst>
                <a:ext uri="{FF2B5EF4-FFF2-40B4-BE49-F238E27FC236}">
                  <a16:creationId xmlns:a16="http://schemas.microsoft.com/office/drawing/2014/main" id="{C0BE04C1-458D-C141-BEAD-10CA8DABF282}"/>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W29</a:t>
              </a:r>
            </a:p>
          </p:txBody>
        </p:sp>
      </p:grpSp>
      <p:grpSp>
        <p:nvGrpSpPr>
          <p:cNvPr id="115" name="Group 114">
            <a:extLst>
              <a:ext uri="{FF2B5EF4-FFF2-40B4-BE49-F238E27FC236}">
                <a16:creationId xmlns:a16="http://schemas.microsoft.com/office/drawing/2014/main" id="{B7CB3101-FF4E-BE4E-931B-60F03CBA019E}"/>
              </a:ext>
            </a:extLst>
          </p:cNvPr>
          <p:cNvGrpSpPr>
            <a:grpSpLocks noChangeAspect="1"/>
          </p:cNvGrpSpPr>
          <p:nvPr/>
        </p:nvGrpSpPr>
        <p:grpSpPr>
          <a:xfrm>
            <a:off x="9262226" y="4575389"/>
            <a:ext cx="2988501" cy="469900"/>
            <a:chOff x="636174" y="1559426"/>
            <a:chExt cx="5976996" cy="939800"/>
          </a:xfrm>
        </p:grpSpPr>
        <p:sp>
          <p:nvSpPr>
            <p:cNvPr id="116" name="Rectangle 115">
              <a:extLst>
                <a:ext uri="{FF2B5EF4-FFF2-40B4-BE49-F238E27FC236}">
                  <a16:creationId xmlns:a16="http://schemas.microsoft.com/office/drawing/2014/main" id="{36F67EDD-4598-0F49-8F7A-E5070B3365C9}"/>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X30 (LR)</a:t>
              </a:r>
            </a:p>
          </p:txBody>
        </p:sp>
        <p:sp>
          <p:nvSpPr>
            <p:cNvPr id="117" name="Rectangle 116">
              <a:extLst>
                <a:ext uri="{FF2B5EF4-FFF2-40B4-BE49-F238E27FC236}">
                  <a16:creationId xmlns:a16="http://schemas.microsoft.com/office/drawing/2014/main" id="{B75C1E30-388B-904C-8A33-638D98EB0D1C}"/>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W30</a:t>
              </a:r>
            </a:p>
          </p:txBody>
        </p:sp>
      </p:grpSp>
      <p:grpSp>
        <p:nvGrpSpPr>
          <p:cNvPr id="118" name="Group 117">
            <a:extLst>
              <a:ext uri="{FF2B5EF4-FFF2-40B4-BE49-F238E27FC236}">
                <a16:creationId xmlns:a16="http://schemas.microsoft.com/office/drawing/2014/main" id="{64C6B526-5B54-B449-A682-FDD77C99D2DB}"/>
              </a:ext>
            </a:extLst>
          </p:cNvPr>
          <p:cNvGrpSpPr>
            <a:grpSpLocks noChangeAspect="1"/>
          </p:cNvGrpSpPr>
          <p:nvPr/>
        </p:nvGrpSpPr>
        <p:grpSpPr>
          <a:xfrm>
            <a:off x="9262225" y="5072639"/>
            <a:ext cx="2988501" cy="469900"/>
            <a:chOff x="636174" y="1559426"/>
            <a:chExt cx="5976996" cy="939800"/>
          </a:xfrm>
        </p:grpSpPr>
        <p:sp>
          <p:nvSpPr>
            <p:cNvPr id="119" name="Rectangle 118">
              <a:extLst>
                <a:ext uri="{FF2B5EF4-FFF2-40B4-BE49-F238E27FC236}">
                  <a16:creationId xmlns:a16="http://schemas.microsoft.com/office/drawing/2014/main" id="{B1E51738-4D02-A244-A61D-441B5319B2A1}"/>
                </a:ext>
              </a:extLst>
            </p:cNvPr>
            <p:cNvSpPr/>
            <p:nvPr/>
          </p:nvSpPr>
          <p:spPr>
            <a:xfrm>
              <a:off x="636174" y="1559426"/>
              <a:ext cx="5976996" cy="939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i="1" dirty="0">
                  <a:solidFill>
                    <a:schemeClr val="tx1"/>
                  </a:solidFill>
                </a:rPr>
                <a:t>XZR</a:t>
              </a:r>
            </a:p>
          </p:txBody>
        </p:sp>
        <p:sp>
          <p:nvSpPr>
            <p:cNvPr id="120" name="Rectangle 119">
              <a:extLst>
                <a:ext uri="{FF2B5EF4-FFF2-40B4-BE49-F238E27FC236}">
                  <a16:creationId xmlns:a16="http://schemas.microsoft.com/office/drawing/2014/main" id="{286C69D3-3099-4F4C-BB95-DA8731C8CBFA}"/>
                </a:ext>
              </a:extLst>
            </p:cNvPr>
            <p:cNvSpPr/>
            <p:nvPr/>
          </p:nvSpPr>
          <p:spPr>
            <a:xfrm>
              <a:off x="3807081" y="1614125"/>
              <a:ext cx="2705100" cy="8382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WZR</a:t>
              </a:r>
            </a:p>
          </p:txBody>
        </p:sp>
      </p:grpSp>
      <p:sp>
        <p:nvSpPr>
          <p:cNvPr id="121" name="TextBox 120">
            <a:extLst>
              <a:ext uri="{FF2B5EF4-FFF2-40B4-BE49-F238E27FC236}">
                <a16:creationId xmlns:a16="http://schemas.microsoft.com/office/drawing/2014/main" id="{4D465FBC-3CC4-6441-981F-77DF1948A8C6}"/>
              </a:ext>
            </a:extLst>
          </p:cNvPr>
          <p:cNvSpPr txBox="1"/>
          <p:nvPr/>
        </p:nvSpPr>
        <p:spPr>
          <a:xfrm>
            <a:off x="7977793" y="5686569"/>
            <a:ext cx="4222438" cy="646331"/>
          </a:xfrm>
          <a:prstGeom prst="rect">
            <a:avLst/>
          </a:prstGeom>
          <a:noFill/>
        </p:spPr>
        <p:txBody>
          <a:bodyPr wrap="none" rtlCol="0">
            <a:spAutoFit/>
          </a:bodyPr>
          <a:lstStyle/>
          <a:p>
            <a:r>
              <a:rPr lang="en-US" dirty="0"/>
              <a:t>PC is not a general-purpose register and</a:t>
            </a:r>
            <a:br>
              <a:rPr lang="en-US" dirty="0"/>
            </a:br>
            <a:r>
              <a:rPr lang="en-US" dirty="0"/>
              <a:t>cannot be accessed by name in 64-bit code</a:t>
            </a:r>
          </a:p>
        </p:txBody>
      </p:sp>
    </p:spTree>
    <p:extLst>
      <p:ext uri="{BB962C8B-B14F-4D97-AF65-F5344CB8AC3E}">
        <p14:creationId xmlns:p14="http://schemas.microsoft.com/office/powerpoint/2010/main" val="42903782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Load/Store Instructions</a:t>
            </a:r>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idx="1"/>
          </p:nvPr>
        </p:nvSpPr>
        <p:spPr/>
        <p:txBody>
          <a:bodyPr/>
          <a:lstStyle/>
          <a:p>
            <a:r>
              <a:rPr lang="en-US" dirty="0"/>
              <a:t>load – retrieve value from memory</a:t>
            </a:r>
          </a:p>
        </p:txBody>
      </p:sp>
      <p:sp>
        <p:nvSpPr>
          <p:cNvPr id="7" name="Content Placeholder 6">
            <a:extLst>
              <a:ext uri="{FF2B5EF4-FFF2-40B4-BE49-F238E27FC236}">
                <a16:creationId xmlns:a16="http://schemas.microsoft.com/office/drawing/2014/main" id="{D0DBD5A2-7ADD-C34F-ACA8-7005C938D23B}"/>
              </a:ext>
            </a:extLst>
          </p:cNvPr>
          <p:cNvSpPr>
            <a:spLocks noGrp="1"/>
          </p:cNvSpPr>
          <p:nvPr>
            <p:ph sz="half" idx="2"/>
          </p:nvPr>
        </p:nvSpPr>
        <p:spPr>
          <a:xfrm>
            <a:off x="839788" y="2505075"/>
            <a:ext cx="5456840" cy="3684588"/>
          </a:xfrm>
        </p:spPr>
        <p:txBody>
          <a:bodyPr>
            <a:normAutofit/>
          </a:bodyPr>
          <a:lstStyle/>
          <a:p>
            <a:r>
              <a:rPr lang="en-US" dirty="0" err="1">
                <a:latin typeface="Lucida Console" panose="020B0609040504020204" pitchFamily="49" charset="0"/>
              </a:rPr>
              <a:t>ldr</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a:t>
            </a:r>
          </a:p>
          <a:p>
            <a:pPr lvl="1"/>
            <a:endParaRPr lang="en-US" dirty="0"/>
          </a:p>
          <a:p>
            <a:pPr lvl="1"/>
            <a:r>
              <a:rPr lang="en-US" dirty="0"/>
              <a:t>Copy value from address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lvl="1"/>
            <a:endParaRPr lang="en-US" dirty="0">
              <a:latin typeface="Lucida Console" panose="020B0609040504020204" pitchFamily="49" charset="0"/>
            </a:endParaRPr>
          </a:p>
          <a:p>
            <a:pPr lvl="1"/>
            <a:r>
              <a:rPr lang="en-US" dirty="0">
                <a:latin typeface="Lucida Console" panose="020B0609040504020204" pitchFamily="49" charset="0"/>
              </a:rPr>
              <a:t>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Mem(Reg(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endParaRPr lang="en-US" dirty="0"/>
          </a:p>
        </p:txBody>
      </p:sp>
      <p:sp>
        <p:nvSpPr>
          <p:cNvPr id="8" name="Text Placeholder 7">
            <a:extLst>
              <a:ext uri="{FF2B5EF4-FFF2-40B4-BE49-F238E27FC236}">
                <a16:creationId xmlns:a16="http://schemas.microsoft.com/office/drawing/2014/main" id="{93427251-24E9-1A4B-838C-2E8594D7FA7F}"/>
              </a:ext>
            </a:extLst>
          </p:cNvPr>
          <p:cNvSpPr>
            <a:spLocks noGrp="1"/>
          </p:cNvSpPr>
          <p:nvPr>
            <p:ph type="body" sz="quarter" idx="3"/>
          </p:nvPr>
        </p:nvSpPr>
        <p:spPr/>
        <p:txBody>
          <a:bodyPr/>
          <a:lstStyle/>
          <a:p>
            <a:r>
              <a:rPr lang="en-US" dirty="0"/>
              <a:t>Store – place value in memory</a:t>
            </a:r>
          </a:p>
        </p:txBody>
      </p:sp>
      <p:sp>
        <p:nvSpPr>
          <p:cNvPr id="9" name="Content Placeholder 8">
            <a:extLst>
              <a:ext uri="{FF2B5EF4-FFF2-40B4-BE49-F238E27FC236}">
                <a16:creationId xmlns:a16="http://schemas.microsoft.com/office/drawing/2014/main" id="{AF91F351-ECA5-164A-96F5-901C05940FBF}"/>
              </a:ext>
            </a:extLst>
          </p:cNvPr>
          <p:cNvSpPr>
            <a:spLocks noGrp="1"/>
          </p:cNvSpPr>
          <p:nvPr>
            <p:ph sz="quarter" idx="4"/>
          </p:nvPr>
        </p:nvSpPr>
        <p:spPr>
          <a:xfrm>
            <a:off x="6172200" y="2505075"/>
            <a:ext cx="5456840" cy="3684588"/>
          </a:xfrm>
        </p:spPr>
        <p:txBody>
          <a:bodyPr/>
          <a:lstStyle/>
          <a:p>
            <a:r>
              <a:rPr lang="en-US" dirty="0">
                <a:latin typeface="Lucida Console" panose="020B0609040504020204" pitchFamily="49" charset="0"/>
              </a:rPr>
              <a:t>str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latin typeface="Lucida Console" panose="020B0609040504020204" pitchFamily="49" charset="0"/>
              </a:rPr>
              <a:t>, [</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a:t>
            </a:r>
          </a:p>
          <a:p>
            <a:pPr lvl="1"/>
            <a:endParaRPr lang="en-US" dirty="0"/>
          </a:p>
          <a:p>
            <a:pPr lvl="1"/>
            <a:r>
              <a:rPr lang="en-US" dirty="0"/>
              <a:t>Copy value in </a:t>
            </a:r>
            <a:r>
              <a:rPr lang="en-US" i="1" dirty="0">
                <a:latin typeface="Lucida Console" panose="020B0609040504020204" pitchFamily="49" charset="0"/>
              </a:rPr>
              <a:t>R</a:t>
            </a:r>
            <a:r>
              <a:rPr lang="en-US" i="1" baseline="-25000" dirty="0">
                <a:latin typeface="Lucida Console" panose="020B0609040504020204" pitchFamily="49" charset="0"/>
              </a:rPr>
              <a:t>src1</a:t>
            </a:r>
            <a:r>
              <a:rPr lang="en-US" dirty="0"/>
              <a:t> to address in </a:t>
            </a:r>
            <a:r>
              <a:rPr lang="en-US" i="1" dirty="0" err="1">
                <a:latin typeface="Lucida Console" panose="020B0609040504020204" pitchFamily="49" charset="0"/>
              </a:rPr>
              <a:t>R</a:t>
            </a:r>
            <a:r>
              <a:rPr lang="en-US" i="1" baseline="-25000" dirty="0" err="1">
                <a:latin typeface="Lucida Console" panose="020B0609040504020204" pitchFamily="49" charset="0"/>
              </a:rPr>
              <a:t>dest</a:t>
            </a:r>
            <a:endParaRPr lang="en-US" dirty="0">
              <a:latin typeface="Lucida Console" panose="020B0609040504020204" pitchFamily="49" charset="0"/>
            </a:endParaRPr>
          </a:p>
          <a:p>
            <a:pPr marL="457200" lvl="1" indent="0">
              <a:buNone/>
            </a:pPr>
            <a:endParaRPr lang="en-US" dirty="0">
              <a:latin typeface="Lucida Console" panose="020B0609040504020204" pitchFamily="49" charset="0"/>
            </a:endParaRPr>
          </a:p>
          <a:p>
            <a:pPr lvl="1"/>
            <a:r>
              <a:rPr lang="en-US" dirty="0">
                <a:latin typeface="Lucida Console" panose="020B0609040504020204" pitchFamily="49" charset="0"/>
              </a:rPr>
              <a:t>Mem(Reg(</a:t>
            </a:r>
            <a:r>
              <a:rPr lang="en-US" i="1" dirty="0" err="1">
                <a:latin typeface="Lucida Console" panose="020B0609040504020204" pitchFamily="49" charset="0"/>
              </a:rPr>
              <a:t>R</a:t>
            </a:r>
            <a:r>
              <a:rPr lang="en-US" i="1" baseline="-25000" dirty="0" err="1">
                <a:latin typeface="Lucida Console" panose="020B0609040504020204" pitchFamily="49" charset="0"/>
              </a:rPr>
              <a:t>dest</a:t>
            </a:r>
            <a:r>
              <a:rPr lang="en-US" dirty="0">
                <a:latin typeface="Lucida Console" panose="020B0609040504020204" pitchFamily="49" charset="0"/>
              </a:rPr>
              <a:t>)) = Reg(</a:t>
            </a:r>
            <a:r>
              <a:rPr lang="en-US" i="1" dirty="0" err="1">
                <a:latin typeface="Lucida Console" panose="020B0609040504020204" pitchFamily="49" charset="0"/>
              </a:rPr>
              <a:t>R</a:t>
            </a:r>
            <a:r>
              <a:rPr lang="en-US" i="1" baseline="-25000" dirty="0" err="1">
                <a:latin typeface="Lucida Console" panose="020B0609040504020204" pitchFamily="49" charset="0"/>
              </a:rPr>
              <a:t>src</a:t>
            </a:r>
            <a:r>
              <a:rPr lang="en-US" dirty="0">
                <a:latin typeface="Lucida Console" panose="020B0609040504020204" pitchFamily="49" charset="0"/>
              </a:rPr>
              <a:t>)</a:t>
            </a:r>
            <a:endParaRPr lang="en-US" dirty="0"/>
          </a:p>
          <a:p>
            <a:pPr lvl="1"/>
            <a:endParaRPr lang="en-US" dirty="0"/>
          </a:p>
          <a:p>
            <a:pPr lvl="1"/>
            <a:r>
              <a:rPr lang="en-US" dirty="0"/>
              <a:t>Only instruction with destination listed after source</a:t>
            </a:r>
          </a:p>
          <a:p>
            <a:pPr lvl="1"/>
            <a:endParaRPr lang="en-US" dirty="0"/>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62</a:t>
            </a:fld>
            <a:endParaRPr lang="en-US"/>
          </a:p>
        </p:txBody>
      </p:sp>
      <p:sp>
        <p:nvSpPr>
          <p:cNvPr id="10" name="Text Placeholder 9">
            <a:extLst>
              <a:ext uri="{FF2B5EF4-FFF2-40B4-BE49-F238E27FC236}">
                <a16:creationId xmlns:a16="http://schemas.microsoft.com/office/drawing/2014/main" id="{110C0EEE-65DC-4741-B9ED-ED1D1D43AA0D}"/>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620407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0A897-A47B-8B44-A150-CD41EAEE8E98}"/>
              </a:ext>
            </a:extLst>
          </p:cNvPr>
          <p:cNvSpPr>
            <a:spLocks noGrp="1"/>
          </p:cNvSpPr>
          <p:nvPr>
            <p:ph type="title"/>
          </p:nvPr>
        </p:nvSpPr>
        <p:spPr/>
        <p:txBody>
          <a:bodyPr/>
          <a:lstStyle/>
          <a:p>
            <a:r>
              <a:rPr lang="en-US" dirty="0"/>
              <a:t>Address Modes for Load/Store</a:t>
            </a:r>
          </a:p>
        </p:txBody>
      </p:sp>
      <p:sp>
        <p:nvSpPr>
          <p:cNvPr id="3" name="Content Placeholder 2">
            <a:extLst>
              <a:ext uri="{FF2B5EF4-FFF2-40B4-BE49-F238E27FC236}">
                <a16:creationId xmlns:a16="http://schemas.microsoft.com/office/drawing/2014/main" id="{57C5B97E-EBF5-C04A-A33B-ACFEBCC42708}"/>
              </a:ext>
            </a:extLst>
          </p:cNvPr>
          <p:cNvSpPr>
            <a:spLocks noGrp="1"/>
          </p:cNvSpPr>
          <p:nvPr>
            <p:ph idx="1"/>
          </p:nvPr>
        </p:nvSpPr>
        <p:spPr/>
        <p:txBody>
          <a:bodyPr/>
          <a:lstStyle/>
          <a:p>
            <a:pPr>
              <a:buNone/>
              <a:tabLst>
                <a:tab pos="3365500" algn="l"/>
                <a:tab pos="6972300" algn="l"/>
              </a:tabLst>
            </a:pPr>
            <a:r>
              <a:rPr lang="en-US" dirty="0"/>
              <a:t>		</a:t>
            </a:r>
            <a:r>
              <a:rPr lang="en-US" u="sng" dirty="0"/>
              <a:t>Address is…</a:t>
            </a:r>
            <a:r>
              <a:rPr lang="en-US" dirty="0"/>
              <a:t>	</a:t>
            </a:r>
            <a:r>
              <a:rPr lang="en-US" u="sng" dirty="0"/>
              <a:t>Analogous x86 mode…</a:t>
            </a:r>
          </a:p>
          <a:p>
            <a:pPr>
              <a:tabLst>
                <a:tab pos="3365500" algn="l"/>
                <a:tab pos="6972300" algn="l"/>
              </a:tabLst>
            </a:pPr>
            <a:r>
              <a:rPr lang="en-US" sz="2400" dirty="0">
                <a:latin typeface="Lucida Console" panose="020B0609040504020204" pitchFamily="49" charset="0"/>
              </a:rPr>
              <a:t>[X8]</a:t>
            </a:r>
            <a:r>
              <a:rPr lang="en-US" dirty="0"/>
              <a:t>	Reg(X8)	</a:t>
            </a:r>
            <a:r>
              <a:rPr lang="en-US" sz="2400" dirty="0">
                <a:latin typeface="Lucida Console" panose="020B0609040504020204" pitchFamily="49" charset="0"/>
              </a:rPr>
              <a:t>(%r8)</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[X9,0x14]</a:t>
            </a:r>
            <a:r>
              <a:rPr lang="en-US" dirty="0"/>
              <a:t>	Reg(X9)+0x14	</a:t>
            </a:r>
            <a:r>
              <a:rPr lang="en-US" sz="2400" dirty="0">
                <a:latin typeface="Lucida Console" panose="020B0609040504020204" pitchFamily="49" charset="0"/>
              </a:rPr>
              <a:t>0x14(%9)</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[X10,X11]</a:t>
            </a:r>
            <a:r>
              <a:rPr lang="en-US" dirty="0"/>
              <a:t>	Reg(X10)+Reg(X11)	</a:t>
            </a:r>
            <a:r>
              <a:rPr lang="en-US" sz="2400" dirty="0">
                <a:latin typeface="Lucida Console" panose="020B0609040504020204" pitchFamily="49" charset="0"/>
              </a:rPr>
              <a:t>(%10,%r11)</a:t>
            </a:r>
          </a:p>
          <a:p>
            <a:pPr>
              <a:tabLst>
                <a:tab pos="3365500" algn="l"/>
                <a:tab pos="6972300" algn="l"/>
              </a:tabLst>
            </a:pPr>
            <a:endParaRPr lang="en-US" dirty="0"/>
          </a:p>
          <a:p>
            <a:pPr>
              <a:tabLst>
                <a:tab pos="3365500" algn="l"/>
                <a:tab pos="6972300" algn="l"/>
              </a:tabLst>
            </a:pPr>
            <a:r>
              <a:rPr lang="en-US" sz="2400" dirty="0">
                <a:latin typeface="Lucida Console" panose="020B0609040504020204" pitchFamily="49" charset="0"/>
              </a:rPr>
              <a:t>[X12,X13,lsl 2]</a:t>
            </a:r>
            <a:r>
              <a:rPr lang="en-US" dirty="0"/>
              <a:t> 	Reg(X12)+Reg(X13)&lt;&lt;2	</a:t>
            </a:r>
            <a:r>
              <a:rPr lang="en-US" sz="2400" dirty="0">
                <a:latin typeface="Lucida Console" panose="020B0609040504020204" pitchFamily="49" charset="0"/>
              </a:rPr>
              <a:t>(%r12, %r13, 4)</a:t>
            </a:r>
          </a:p>
        </p:txBody>
      </p:sp>
      <p:sp>
        <p:nvSpPr>
          <p:cNvPr id="4" name="Footer Placeholder 3">
            <a:extLst>
              <a:ext uri="{FF2B5EF4-FFF2-40B4-BE49-F238E27FC236}">
                <a16:creationId xmlns:a16="http://schemas.microsoft.com/office/drawing/2014/main" id="{01540BF3-A25F-E642-AC71-F4E276D1AB5E}"/>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F86EF597-211E-C042-8F8D-7A55DD79AFDF}"/>
              </a:ext>
            </a:extLst>
          </p:cNvPr>
          <p:cNvSpPr>
            <a:spLocks noGrp="1"/>
          </p:cNvSpPr>
          <p:nvPr>
            <p:ph type="sldNum" sz="quarter" idx="12"/>
          </p:nvPr>
        </p:nvSpPr>
        <p:spPr/>
        <p:txBody>
          <a:bodyPr/>
          <a:lstStyle/>
          <a:p>
            <a:fld id="{B30C84D9-7A41-4FEB-892B-80917372DB87}" type="slidenum">
              <a:rPr lang="en-US" smtClean="0"/>
              <a:t>63</a:t>
            </a:fld>
            <a:endParaRPr lang="en-US"/>
          </a:p>
        </p:txBody>
      </p:sp>
      <p:sp>
        <p:nvSpPr>
          <p:cNvPr id="6" name="Text Placeholder 5">
            <a:extLst>
              <a:ext uri="{FF2B5EF4-FFF2-40B4-BE49-F238E27FC236}">
                <a16:creationId xmlns:a16="http://schemas.microsoft.com/office/drawing/2014/main" id="{E202966C-9714-A049-94A7-406A90CD6A14}"/>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7744537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199" y="365125"/>
            <a:ext cx="11037425" cy="1325563"/>
          </a:xfrm>
        </p:spPr>
        <p:txBody>
          <a:bodyPr>
            <a:normAutofit/>
          </a:bodyPr>
          <a:lstStyle/>
          <a:p>
            <a:r>
              <a:rPr lang="en-US" dirty="0"/>
              <a:t>ARM Instructions:</a:t>
            </a:r>
            <a:br>
              <a:rPr lang="en-US" dirty="0"/>
            </a:br>
            <a:r>
              <a:rPr lang="en-US" dirty="0"/>
              <a:t>Three Argument Instructions (Arithmetic/Logic)</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137289616"/>
              </p:ext>
            </p:extLst>
          </p:nvPr>
        </p:nvGraphicFramePr>
        <p:xfrm>
          <a:off x="838200" y="1825625"/>
          <a:ext cx="10515597" cy="457200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10896">
                  <a:extLst>
                    <a:ext uri="{9D8B030D-6E8A-4147-A177-3AD203B41FA5}">
                      <a16:colId xmlns:a16="http://schemas.microsoft.com/office/drawing/2014/main" val="2658077405"/>
                    </a:ext>
                  </a:extLst>
                </a:gridCol>
                <a:gridCol w="3390415">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Addition</a:t>
                      </a:r>
                    </a:p>
                  </a:txBody>
                  <a:tcPr anchor="ctr"/>
                </a:tc>
                <a:tc>
                  <a:txBody>
                    <a:bodyPr/>
                    <a:lstStyle/>
                    <a:p>
                      <a:r>
                        <a:rPr lang="en-US" sz="2800" dirty="0">
                          <a:latin typeface="Lucida Console" panose="020B0609040504020204" pitchFamily="49" charset="0"/>
                        </a:rPr>
                        <a:t>add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i="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930147997"/>
                  </a:ext>
                </a:extLst>
              </a:tr>
              <a:tr h="370840">
                <a:tc>
                  <a:txBody>
                    <a:bodyPr/>
                    <a:lstStyle/>
                    <a:p>
                      <a:r>
                        <a:rPr lang="en-US" sz="2800" dirty="0"/>
                        <a:t>Subtraction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latin typeface="Lucida Console" panose="020B0609040504020204" pitchFamily="49" charset="0"/>
                        </a:rPr>
                        <a:t>sub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814292356"/>
                  </a:ext>
                </a:extLst>
              </a:tr>
              <a:tr h="370840">
                <a:tc>
                  <a:txBody>
                    <a:bodyPr/>
                    <a:lstStyle/>
                    <a:p>
                      <a:r>
                        <a:rPr lang="en-US" sz="2800" dirty="0"/>
                        <a:t>Multiplication</a:t>
                      </a:r>
                    </a:p>
                  </a:txBody>
                  <a:tcPr anchor="ctr"/>
                </a:tc>
                <a:tc>
                  <a:txBody>
                    <a:bodyPr/>
                    <a:lstStyle/>
                    <a:p>
                      <a:r>
                        <a:rPr lang="en-US" sz="2800" dirty="0" err="1">
                          <a:latin typeface="Lucida Console" panose="020B0609040504020204" pitchFamily="49" charset="0"/>
                        </a:rPr>
                        <a:t>mul</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3302675521"/>
                  </a:ext>
                </a:extLst>
              </a:tr>
              <a:tr h="370840">
                <a:tc>
                  <a:txBody>
                    <a:bodyPr/>
                    <a:lstStyle/>
                    <a:p>
                      <a:r>
                        <a:rPr lang="en-US" sz="2800" dirty="0"/>
                        <a:t>Division</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udiv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err="1">
                          <a:latin typeface="Lucida Console" panose="020B0609040504020204" pitchFamily="49" charset="0"/>
                        </a:rPr>
                        <a:t>sdiv</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1029221248"/>
                  </a:ext>
                </a:extLst>
              </a:tr>
              <a:tr h="370840">
                <a:tc>
                  <a:txBody>
                    <a:bodyPr/>
                    <a:lstStyle/>
                    <a:p>
                      <a:r>
                        <a:rPr lang="en-US" sz="2800" dirty="0"/>
                        <a:t>Bitwise AND</a:t>
                      </a:r>
                    </a:p>
                  </a:txBody>
                  <a:tcPr anchor="ctr"/>
                </a:tc>
                <a:tc>
                  <a:txBody>
                    <a:bodyPr/>
                    <a:lstStyle/>
                    <a:p>
                      <a:r>
                        <a:rPr lang="en-US" sz="2800" dirty="0">
                          <a:latin typeface="Lucida Console" panose="020B0609040504020204" pitchFamily="49" charset="0"/>
                        </a:rPr>
                        <a:t>and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&amp;</a:t>
                      </a:r>
                      <a:r>
                        <a:rPr lang="en-US" sz="2800" i="1" dirty="0"/>
                        <a:t> src2</a:t>
                      </a:r>
                      <a:r>
                        <a:rPr lang="en-US" sz="2800" dirty="0"/>
                        <a:t>;</a:t>
                      </a:r>
                    </a:p>
                  </a:txBody>
                  <a:tcPr anchor="ctr"/>
                </a:tc>
                <a:extLst>
                  <a:ext uri="{0D108BD9-81ED-4DB2-BD59-A6C34878D82A}">
                    <a16:rowId xmlns:a16="http://schemas.microsoft.com/office/drawing/2014/main" val="1727205601"/>
                  </a:ext>
                </a:extLst>
              </a:tr>
              <a:tr h="370840">
                <a:tc>
                  <a:txBody>
                    <a:bodyPr/>
                    <a:lstStyle/>
                    <a:p>
                      <a:r>
                        <a:rPr lang="en-US" sz="2800" dirty="0"/>
                        <a:t>Bitwise OR</a:t>
                      </a:r>
                    </a:p>
                  </a:txBody>
                  <a:tcPr anchor="ctr"/>
                </a:tc>
                <a:tc>
                  <a:txBody>
                    <a:bodyPr/>
                    <a:lstStyle/>
                    <a:p>
                      <a:r>
                        <a:rPr lang="en-US" sz="2800" dirty="0" err="1">
                          <a:latin typeface="Lucida Console" panose="020B0609040504020204" pitchFamily="49" charset="0"/>
                        </a:rPr>
                        <a:t>orr</a:t>
                      </a:r>
                      <a:r>
                        <a:rPr lang="en-US" sz="2800">
                          <a:latin typeface="Lucida Console" panose="020B0609040504020204" pitchFamily="49" charset="0"/>
                        </a:rPr>
                        <a:t>  </a:t>
                      </a:r>
                      <a:r>
                        <a:rPr lang="en-US" sz="2800" i="1">
                          <a:latin typeface="Lucida Console" panose="020B0609040504020204" pitchFamily="49" charset="0"/>
                        </a:rPr>
                        <a:t>R</a:t>
                      </a:r>
                      <a:r>
                        <a:rPr lang="en-US" sz="2800" i="1" baseline="-25000">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177663224"/>
                  </a:ext>
                </a:extLst>
              </a:tr>
              <a:tr h="370840">
                <a:tc>
                  <a:txBody>
                    <a:bodyPr/>
                    <a:lstStyle/>
                    <a:p>
                      <a:r>
                        <a:rPr lang="en-US" sz="2800" dirty="0"/>
                        <a:t>Bitwise XOR</a:t>
                      </a:r>
                    </a:p>
                  </a:txBody>
                  <a:tcPr anchor="ctr"/>
                </a:tc>
                <a:tc>
                  <a:txBody>
                    <a:bodyPr/>
                    <a:lstStyle/>
                    <a:p>
                      <a:r>
                        <a:rPr lang="en-US" sz="2800" dirty="0" err="1">
                          <a:latin typeface="Lucida Console" panose="020B0609040504020204" pitchFamily="49" charset="0"/>
                        </a:rPr>
                        <a:t>eor</a:t>
                      </a:r>
                      <a:r>
                        <a:rPr lang="en-US" sz="280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endParaRPr lang="en-US" sz="2800" dirty="0">
                        <a:latin typeface="Lucida Console" panose="020B0609040504020204" pitchFamily="49" charset="0"/>
                      </a:endParaRP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1" dirty="0"/>
                        <a:t> </a:t>
                      </a:r>
                      <a:r>
                        <a:rPr lang="en-US" sz="2800" i="0" dirty="0"/>
                        <a:t>^</a:t>
                      </a:r>
                      <a:r>
                        <a:rPr lang="en-US" sz="2800" i="1" dirty="0"/>
                        <a:t> src2</a:t>
                      </a:r>
                      <a:r>
                        <a:rPr lang="en-US" sz="2800" dirty="0"/>
                        <a:t>;</a:t>
                      </a:r>
                    </a:p>
                  </a:txBody>
                  <a:tcPr anchor="ctr"/>
                </a:tc>
                <a:extLst>
                  <a:ext uri="{0D108BD9-81ED-4DB2-BD59-A6C34878D82A}">
                    <a16:rowId xmlns:a16="http://schemas.microsoft.com/office/drawing/2014/main" val="2720812585"/>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0642696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Operand Combinations</a:t>
            </a:r>
            <a:br>
              <a:rPr lang="en-US" dirty="0"/>
            </a:br>
            <a:r>
              <a:rPr lang="en-US" sz="3600" dirty="0"/>
              <a:t>for move, arithmetic, logical instructions</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Content Placeholder 10">
            <a:extLst>
              <a:ext uri="{FF2B5EF4-FFF2-40B4-BE49-F238E27FC236}">
                <a16:creationId xmlns:a16="http://schemas.microsoft.com/office/drawing/2014/main" id="{C0AB2C6D-54C8-EC45-8658-B0710E556EF9}"/>
              </a:ext>
            </a:extLst>
          </p:cNvPr>
          <p:cNvSpPr>
            <a:spLocks noGrp="1"/>
          </p:cNvSpPr>
          <p:nvPr>
            <p:ph idx="1"/>
          </p:nvPr>
        </p:nvSpPr>
        <p:spPr/>
        <p:txBody>
          <a:bodyPr/>
          <a:lstStyle/>
          <a:p>
            <a:r>
              <a:rPr lang="en-US" i="1" dirty="0" err="1"/>
              <a:t>dest</a:t>
            </a:r>
            <a:r>
              <a:rPr lang="en-US" dirty="0"/>
              <a:t> – destination </a:t>
            </a:r>
            <a:r>
              <a:rPr lang="en-US" b="1" dirty="0"/>
              <a:t>must</a:t>
            </a:r>
            <a:r>
              <a:rPr lang="en-US" dirty="0"/>
              <a:t> be a register</a:t>
            </a:r>
          </a:p>
          <a:p>
            <a:endParaRPr lang="en-US" i="1" dirty="0"/>
          </a:p>
          <a:p>
            <a:r>
              <a:rPr lang="en-US" i="1" dirty="0"/>
              <a:t>src1</a:t>
            </a:r>
            <a:r>
              <a:rPr lang="en-US" dirty="0"/>
              <a:t> – the first source </a:t>
            </a:r>
            <a:r>
              <a:rPr lang="en-US" b="1" dirty="0"/>
              <a:t>must</a:t>
            </a:r>
            <a:r>
              <a:rPr lang="en-US" dirty="0"/>
              <a:t> be a register</a:t>
            </a:r>
          </a:p>
          <a:p>
            <a:endParaRPr lang="en-US" i="1" dirty="0"/>
          </a:p>
          <a:p>
            <a:r>
              <a:rPr lang="en-US" i="1" dirty="0"/>
              <a:t>src2</a:t>
            </a:r>
            <a:r>
              <a:rPr lang="en-US" dirty="0"/>
              <a:t> – the second source </a:t>
            </a:r>
            <a:r>
              <a:rPr lang="en-US" b="1" dirty="0"/>
              <a:t>may</a:t>
            </a:r>
            <a:r>
              <a:rPr lang="en-US" dirty="0"/>
              <a:t> be one of:</a:t>
            </a:r>
          </a:p>
          <a:p>
            <a:pPr lvl="1">
              <a:tabLst>
                <a:tab pos="3648075" algn="l"/>
              </a:tabLst>
            </a:pPr>
            <a:r>
              <a:rPr lang="en-US" dirty="0"/>
              <a:t>Immediate value	</a:t>
            </a:r>
            <a:r>
              <a:rPr lang="en-US" dirty="0">
                <a:latin typeface="Lucida Console" panose="020B0609040504020204" pitchFamily="49" charset="0"/>
              </a:rPr>
              <a:t>add x1, x2, 3</a:t>
            </a:r>
            <a:endParaRPr lang="en-US" i="1" dirty="0"/>
          </a:p>
          <a:p>
            <a:pPr lvl="1">
              <a:tabLst>
                <a:tab pos="3648075" algn="l"/>
              </a:tabLst>
            </a:pPr>
            <a:r>
              <a:rPr lang="en-US" dirty="0"/>
              <a:t>Register	</a:t>
            </a:r>
            <a:r>
              <a:rPr lang="en-US" dirty="0">
                <a:latin typeface="Lucida Console" panose="020B0609040504020204" pitchFamily="49" charset="0"/>
              </a:rPr>
              <a:t>add x4, x5, x6</a:t>
            </a:r>
            <a:endParaRPr lang="en-US" dirty="0"/>
          </a:p>
          <a:p>
            <a:pPr lvl="1">
              <a:tabLst>
                <a:tab pos="3648075" algn="l"/>
              </a:tabLst>
            </a:pPr>
            <a:r>
              <a:rPr lang="en-US" dirty="0"/>
              <a:t>Modified register	</a:t>
            </a:r>
            <a:r>
              <a:rPr lang="en-US" dirty="0">
                <a:latin typeface="Lucida Console" panose="020B0609040504020204" pitchFamily="49" charset="0"/>
              </a:rPr>
              <a:t>add x7, x8, x9, </a:t>
            </a:r>
            <a:r>
              <a:rPr lang="en-US" dirty="0" err="1">
                <a:latin typeface="Lucida Console" panose="020B0609040504020204" pitchFamily="49" charset="0"/>
              </a:rPr>
              <a:t>lsl</a:t>
            </a:r>
            <a:r>
              <a:rPr lang="en-US" dirty="0">
                <a:latin typeface="Lucida Console" panose="020B0609040504020204" pitchFamily="49" charset="0"/>
              </a:rPr>
              <a:t> 2</a:t>
            </a:r>
            <a:endParaRPr lang="en-US" i="1" dirty="0"/>
          </a:p>
        </p:txBody>
      </p:sp>
    </p:spTree>
    <p:extLst>
      <p:ext uri="{BB962C8B-B14F-4D97-AF65-F5344CB8AC3E}">
        <p14:creationId xmlns:p14="http://schemas.microsoft.com/office/powerpoint/2010/main" val="402320294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normAutofit/>
          </a:bodyPr>
          <a:lstStyle/>
          <a:p>
            <a:r>
              <a:rPr lang="en-US" dirty="0"/>
              <a:t>ARM Instructions:</a:t>
            </a:r>
            <a:br>
              <a:rPr lang="en-US" dirty="0"/>
            </a:br>
            <a:r>
              <a:rPr lang="en-US" dirty="0"/>
              <a:t>Three Argument Instructions (Bit Shift)</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3975381345"/>
              </p:ext>
            </p:extLst>
          </p:nvPr>
        </p:nvGraphicFramePr>
        <p:xfrm>
          <a:off x="838200" y="1825625"/>
          <a:ext cx="10515597" cy="2926080"/>
        </p:xfrm>
        <a:graphic>
          <a:graphicData uri="http://schemas.openxmlformats.org/drawingml/2006/table">
            <a:tbl>
              <a:tblPr firstRow="1" bandRow="1">
                <a:tableStyleId>{5C22544A-7EE6-4342-B048-85BDC9FD1C3A}</a:tableStyleId>
              </a:tblPr>
              <a:tblGrid>
                <a:gridCol w="2414286">
                  <a:extLst>
                    <a:ext uri="{9D8B030D-6E8A-4147-A177-3AD203B41FA5}">
                      <a16:colId xmlns:a16="http://schemas.microsoft.com/office/drawing/2014/main" val="2113951941"/>
                    </a:ext>
                  </a:extLst>
                </a:gridCol>
                <a:gridCol w="4745620">
                  <a:extLst>
                    <a:ext uri="{9D8B030D-6E8A-4147-A177-3AD203B41FA5}">
                      <a16:colId xmlns:a16="http://schemas.microsoft.com/office/drawing/2014/main" val="2658077405"/>
                    </a:ext>
                  </a:extLst>
                </a:gridCol>
                <a:gridCol w="3355691">
                  <a:extLst>
                    <a:ext uri="{9D8B030D-6E8A-4147-A177-3AD203B41FA5}">
                      <a16:colId xmlns:a16="http://schemas.microsoft.com/office/drawing/2014/main" val="906469702"/>
                    </a:ext>
                  </a:extLst>
                </a:gridCol>
              </a:tblGrid>
              <a:tr h="370840">
                <a:tc>
                  <a:txBody>
                    <a:bodyPr/>
                    <a:lstStyle/>
                    <a:p>
                      <a:r>
                        <a:rPr lang="en-US" sz="2800" dirty="0"/>
                        <a:t>Operation</a:t>
                      </a:r>
                    </a:p>
                  </a:txBody>
                  <a:tcPr/>
                </a:tc>
                <a:tc>
                  <a:txBody>
                    <a:bodyPr/>
                    <a:lstStyle/>
                    <a:p>
                      <a:r>
                        <a:rPr lang="en-US" sz="2800" dirty="0"/>
                        <a:t>Instruction</a:t>
                      </a:r>
                    </a:p>
                  </a:txBody>
                  <a:tcPr/>
                </a:tc>
                <a:tc>
                  <a:txBody>
                    <a:bodyPr/>
                    <a:lstStyle/>
                    <a:p>
                      <a:r>
                        <a:rPr lang="en-US" sz="2800" dirty="0"/>
                        <a:t>C Equivalent</a:t>
                      </a:r>
                    </a:p>
                  </a:txBody>
                  <a:tcPr/>
                </a:tc>
                <a:extLst>
                  <a:ext uri="{0D108BD9-81ED-4DB2-BD59-A6C34878D82A}">
                    <a16:rowId xmlns:a16="http://schemas.microsoft.com/office/drawing/2014/main" val="3630149450"/>
                  </a:ext>
                </a:extLst>
              </a:tr>
              <a:tr h="370840">
                <a:tc>
                  <a:txBody>
                    <a:bodyPr/>
                    <a:lstStyle/>
                    <a:p>
                      <a:r>
                        <a:rPr lang="en-US" sz="2800" dirty="0"/>
                        <a:t>Left shift</a:t>
                      </a:r>
                    </a:p>
                  </a:txBody>
                  <a:tcPr anchor="ctr"/>
                </a:tc>
                <a:tc>
                  <a:txBody>
                    <a:bodyPr/>
                    <a:lstStyle/>
                    <a:p>
                      <a:r>
                        <a:rPr lang="en-US" sz="2800" i="0" dirty="0" err="1">
                          <a:latin typeface="Lucida Console" panose="020B0609040504020204" pitchFamily="49" charset="0"/>
                        </a:rPr>
                        <a:t>lsl</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&lt;&lt; </a:t>
                      </a:r>
                      <a:r>
                        <a:rPr lang="en-US" sz="2800" i="1" dirty="0"/>
                        <a:t>src2</a:t>
                      </a:r>
                      <a:r>
                        <a:rPr lang="en-US" sz="2800" i="0" dirty="0"/>
                        <a:t>;</a:t>
                      </a:r>
                      <a:endParaRPr lang="en-US" sz="2800" dirty="0"/>
                    </a:p>
                  </a:txBody>
                  <a:tcPr anchor="ctr"/>
                </a:tc>
                <a:extLst>
                  <a:ext uri="{0D108BD9-81ED-4DB2-BD59-A6C34878D82A}">
                    <a16:rowId xmlns:a16="http://schemas.microsoft.com/office/drawing/2014/main" val="930147997"/>
                  </a:ext>
                </a:extLst>
              </a:tr>
              <a:tr h="370840">
                <a:tc>
                  <a:txBody>
                    <a:bodyPr/>
                    <a:lstStyle/>
                    <a:p>
                      <a:r>
                        <a:rPr lang="en-US" sz="2800" dirty="0"/>
                        <a:t>Arithmetic right shift</a:t>
                      </a:r>
                    </a:p>
                  </a:txBody>
                  <a:tcPr anchor="ctr"/>
                </a:tc>
                <a:tc>
                  <a:txBody>
                    <a:bodyPr/>
                    <a:lstStyle/>
                    <a:p>
                      <a:r>
                        <a:rPr lang="en-US" sz="2800" i="0" dirty="0" err="1">
                          <a:latin typeface="Lucida Console" panose="020B0609040504020204" pitchFamily="49" charset="0"/>
                        </a:rPr>
                        <a:t>asr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1814292356"/>
                  </a:ext>
                </a:extLst>
              </a:tr>
              <a:tr h="370840">
                <a:tc>
                  <a:txBody>
                    <a:bodyPr/>
                    <a:lstStyle/>
                    <a:p>
                      <a:r>
                        <a:rPr lang="en-US" sz="2800" dirty="0"/>
                        <a:t>Logical</a:t>
                      </a:r>
                      <a:br>
                        <a:rPr lang="en-US" sz="2800" dirty="0"/>
                      </a:br>
                      <a:r>
                        <a:rPr lang="en-US" sz="2800" dirty="0"/>
                        <a:t>right shift</a:t>
                      </a:r>
                    </a:p>
                  </a:txBody>
                  <a:tcPr anchor="ctr"/>
                </a:tc>
                <a:tc>
                  <a:txBody>
                    <a:bodyPr/>
                    <a:lstStyle/>
                    <a:p>
                      <a:r>
                        <a:rPr lang="en-US" sz="2800" i="0" dirty="0" err="1">
                          <a:latin typeface="Lucida Console" panose="020B0609040504020204" pitchFamily="49" charset="0"/>
                        </a:rPr>
                        <a:t>lsr</a:t>
                      </a:r>
                      <a:r>
                        <a:rPr lang="en-US" sz="2800" i="0" dirty="0">
                          <a:latin typeface="Lucida Console" panose="020B0609040504020204" pitchFamily="49" charset="0"/>
                        </a:rPr>
                        <a:t>  </a:t>
                      </a:r>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latin typeface="Lucida Console" panose="020B0609040504020204" pitchFamily="49" charset="0"/>
                        </a:rPr>
                        <a:t>,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latin typeface="Lucida Console" panose="020B0609040504020204" pitchFamily="49" charset="0"/>
                        </a:rPr>
                        <a:t>, </a:t>
                      </a:r>
                      <a:r>
                        <a:rPr lang="en-US" sz="2800" i="1" dirty="0">
                          <a:latin typeface="Lucida Console" panose="020B0609040504020204" pitchFamily="49" charset="0"/>
                        </a:rPr>
                        <a:t>src2</a:t>
                      </a:r>
                    </a:p>
                  </a:txBody>
                  <a:tcPr anchor="ctr"/>
                </a:tc>
                <a:tc>
                  <a:txBody>
                    <a:bodyPr/>
                    <a:lstStyle/>
                    <a:p>
                      <a:r>
                        <a:rPr lang="en-US" sz="2800" i="1" dirty="0" err="1">
                          <a:latin typeface="Lucida Console" panose="020B0609040504020204" pitchFamily="49" charset="0"/>
                        </a:rPr>
                        <a:t>R</a:t>
                      </a:r>
                      <a:r>
                        <a:rPr lang="en-US" sz="2800" i="1" baseline="-25000" dirty="0" err="1">
                          <a:latin typeface="Lucida Console" panose="020B0609040504020204" pitchFamily="49" charset="0"/>
                        </a:rPr>
                        <a:t>dest</a:t>
                      </a:r>
                      <a:r>
                        <a:rPr lang="en-US" sz="2800" dirty="0"/>
                        <a:t> = </a:t>
                      </a:r>
                      <a:r>
                        <a:rPr lang="en-US" sz="2800" i="1" dirty="0">
                          <a:latin typeface="Lucida Console" panose="020B0609040504020204" pitchFamily="49" charset="0"/>
                        </a:rPr>
                        <a:t>R</a:t>
                      </a:r>
                      <a:r>
                        <a:rPr lang="en-US" sz="2800" i="1" baseline="-25000" dirty="0">
                          <a:latin typeface="Lucida Console" panose="020B0609040504020204" pitchFamily="49" charset="0"/>
                        </a:rPr>
                        <a:t>src1</a:t>
                      </a:r>
                      <a:r>
                        <a:rPr lang="en-US" sz="2800" i="0" dirty="0"/>
                        <a:t> &gt;&gt; </a:t>
                      </a:r>
                      <a:r>
                        <a:rPr lang="en-US" sz="2800" i="1" dirty="0"/>
                        <a:t>src2</a:t>
                      </a:r>
                      <a:endParaRPr lang="en-US" sz="2800" dirty="0"/>
                    </a:p>
                  </a:txBody>
                  <a:tcPr anchor="ctr"/>
                </a:tc>
                <a:extLst>
                  <a:ext uri="{0D108BD9-81ED-4DB2-BD59-A6C34878D82A}">
                    <a16:rowId xmlns:a16="http://schemas.microsoft.com/office/drawing/2014/main" val="3302675521"/>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1806858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Instructions:</a:t>
            </a:r>
            <a:br>
              <a:rPr lang="en-US" dirty="0"/>
            </a:br>
            <a:r>
              <a:rPr lang="en-US" dirty="0"/>
              <a:t>Two Argument Instructions</a:t>
            </a:r>
          </a:p>
        </p:txBody>
      </p:sp>
      <p:graphicFrame>
        <p:nvGraphicFramePr>
          <p:cNvPr id="2" name="Table 8">
            <a:extLst>
              <a:ext uri="{FF2B5EF4-FFF2-40B4-BE49-F238E27FC236}">
                <a16:creationId xmlns:a16="http://schemas.microsoft.com/office/drawing/2014/main" id="{14DB6226-12F8-DB47-A041-566EB95702B2}"/>
              </a:ext>
            </a:extLst>
          </p:cNvPr>
          <p:cNvGraphicFramePr>
            <a:graphicFrameLocks noGrp="1"/>
          </p:cNvGraphicFramePr>
          <p:nvPr>
            <p:ph idx="1"/>
            <p:extLst>
              <p:ext uri="{D42A27DB-BD31-4B8C-83A1-F6EECF244321}">
                <p14:modId xmlns:p14="http://schemas.microsoft.com/office/powerpoint/2010/main" val="1088251949"/>
              </p:ext>
            </p:extLst>
          </p:nvPr>
        </p:nvGraphicFramePr>
        <p:xfrm>
          <a:off x="838200" y="1825625"/>
          <a:ext cx="10515597" cy="2194560"/>
        </p:xfrm>
        <a:graphic>
          <a:graphicData uri="http://schemas.openxmlformats.org/drawingml/2006/table">
            <a:tbl>
              <a:tblPr firstRow="1" bandRow="1">
                <a:tableStyleId>{5C22544A-7EE6-4342-B048-85BDC9FD1C3A}</a:tableStyleId>
              </a:tblPr>
              <a:tblGrid>
                <a:gridCol w="1534610">
                  <a:extLst>
                    <a:ext uri="{9D8B030D-6E8A-4147-A177-3AD203B41FA5}">
                      <a16:colId xmlns:a16="http://schemas.microsoft.com/office/drawing/2014/main" val="2113951941"/>
                    </a:ext>
                  </a:extLst>
                </a:gridCol>
                <a:gridCol w="2754775">
                  <a:extLst>
                    <a:ext uri="{9D8B030D-6E8A-4147-A177-3AD203B41FA5}">
                      <a16:colId xmlns:a16="http://schemas.microsoft.com/office/drawing/2014/main" val="2658077405"/>
                    </a:ext>
                  </a:extLst>
                </a:gridCol>
                <a:gridCol w="2210764">
                  <a:extLst>
                    <a:ext uri="{9D8B030D-6E8A-4147-A177-3AD203B41FA5}">
                      <a16:colId xmlns:a16="http://schemas.microsoft.com/office/drawing/2014/main" val="906469702"/>
                    </a:ext>
                  </a:extLst>
                </a:gridCol>
                <a:gridCol w="4015448">
                  <a:extLst>
                    <a:ext uri="{9D8B030D-6E8A-4147-A177-3AD203B41FA5}">
                      <a16:colId xmlns:a16="http://schemas.microsoft.com/office/drawing/2014/main" val="4283803456"/>
                    </a:ext>
                  </a:extLst>
                </a:gridCol>
              </a:tblGrid>
              <a:tr h="370840">
                <a:tc>
                  <a:txBody>
                    <a:bodyPr/>
                    <a:lstStyle/>
                    <a:p>
                      <a:r>
                        <a:rPr lang="en-US" sz="2400" dirty="0"/>
                        <a:t>Operation</a:t>
                      </a:r>
                    </a:p>
                  </a:txBody>
                  <a:tcPr anchor="b"/>
                </a:tc>
                <a:tc>
                  <a:txBody>
                    <a:bodyPr/>
                    <a:lstStyle/>
                    <a:p>
                      <a:r>
                        <a:rPr lang="en-US" sz="2400" dirty="0"/>
                        <a:t>Instruction</a:t>
                      </a:r>
                    </a:p>
                  </a:txBody>
                  <a:tcPr anchor="b"/>
                </a:tc>
                <a:tc>
                  <a:txBody>
                    <a:bodyPr/>
                    <a:lstStyle/>
                    <a:p>
                      <a:r>
                        <a:rPr lang="en-US" sz="2400" dirty="0"/>
                        <a:t>C </a:t>
                      </a:r>
                      <a:r>
                        <a:rPr lang="en-US" sz="2400" dirty="0" err="1"/>
                        <a:t>Equivuivalent</a:t>
                      </a:r>
                      <a:endParaRPr lang="en-US" sz="2400" dirty="0"/>
                    </a:p>
                  </a:txBody>
                  <a:tcPr anchor="b"/>
                </a:tc>
                <a:tc>
                  <a:txBody>
                    <a:bodyPr/>
                    <a:lstStyle/>
                    <a:p>
                      <a:r>
                        <a:rPr lang="en-US" sz="2400" dirty="0"/>
                        <a:t>Alias of</a:t>
                      </a:r>
                    </a:p>
                  </a:txBody>
                  <a:tcPr anchor="b"/>
                </a:tc>
                <a:extLst>
                  <a:ext uri="{0D108BD9-81ED-4DB2-BD59-A6C34878D82A}">
                    <a16:rowId xmlns:a16="http://schemas.microsoft.com/office/drawing/2014/main" val="3630149450"/>
                  </a:ext>
                </a:extLst>
              </a:tr>
              <a:tr h="370840">
                <a:tc>
                  <a:txBody>
                    <a:bodyPr/>
                    <a:lstStyle/>
                    <a:p>
                      <a:r>
                        <a:rPr lang="en-US" sz="2400" dirty="0"/>
                        <a:t>Move</a:t>
                      </a:r>
                    </a:p>
                  </a:txBody>
                  <a:tcPr/>
                </a:tc>
                <a:tc>
                  <a:txBody>
                    <a:bodyPr/>
                    <a:lstStyle/>
                    <a:p>
                      <a:r>
                        <a:rPr lang="en-US" sz="2400" dirty="0">
                          <a:latin typeface="Lucida Console" panose="020B0609040504020204" pitchFamily="49" charset="0"/>
                        </a:rPr>
                        <a:t>mov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add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930147997"/>
                  </a:ext>
                </a:extLst>
              </a:tr>
              <a:tr h="370840">
                <a:tc>
                  <a:txBody>
                    <a:bodyPr/>
                    <a:lstStyle/>
                    <a:p>
                      <a:r>
                        <a:rPr lang="en-US" sz="2400" dirty="0"/>
                        <a:t>Negation</a:t>
                      </a:r>
                    </a:p>
                  </a:txBody>
                  <a:tcPr/>
                </a:tc>
                <a:tc>
                  <a:txBody>
                    <a:bodyPr/>
                    <a:lstStyle/>
                    <a:p>
                      <a:r>
                        <a:rPr lang="en-US" sz="2400" dirty="0">
                          <a:latin typeface="Lucida Console" panose="020B0609040504020204" pitchFamily="49" charset="0"/>
                        </a:rPr>
                        <a:t>neg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latin typeface="Lucida Console" panose="020B0609040504020204" pitchFamily="49" charset="0"/>
                        </a:rPr>
                        <a:t>sub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0" dirty="0">
                          <a:latin typeface="Lucida Console" panose="020B0609040504020204" pitchFamily="49" charset="0"/>
                        </a:rPr>
                        <a:t>XZR,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tc>
                <a:extLst>
                  <a:ext uri="{0D108BD9-81ED-4DB2-BD59-A6C34878D82A}">
                    <a16:rowId xmlns:a16="http://schemas.microsoft.com/office/drawing/2014/main" val="1814292356"/>
                  </a:ext>
                </a:extLst>
              </a:tr>
              <a:tr h="370840">
                <a:tc>
                  <a:txBody>
                    <a:bodyPr/>
                    <a:lstStyle/>
                    <a:p>
                      <a:r>
                        <a:rPr lang="en-US" sz="2400" dirty="0"/>
                        <a:t>Bitwise NOT</a:t>
                      </a:r>
                    </a:p>
                  </a:txBody>
                  <a:tcPr/>
                </a:tc>
                <a:tc>
                  <a:txBody>
                    <a:bodyPr/>
                    <a:lstStyle/>
                    <a:p>
                      <a:r>
                        <a:rPr lang="en-US" sz="2400" dirty="0" err="1">
                          <a:latin typeface="Lucida Console" panose="020B0609040504020204" pitchFamily="49" charset="0"/>
                        </a:rPr>
                        <a:t>mvn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tc>
                  <a:txBody>
                    <a:bodyPr/>
                    <a:lstStyle/>
                    <a:p>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t> = ~</a:t>
                      </a:r>
                      <a:r>
                        <a:rPr lang="en-US" sz="2400" i="1" dirty="0"/>
                        <a:t>src2</a:t>
                      </a:r>
                      <a:r>
                        <a:rPr lang="en-US" sz="2400" dirty="0"/>
                        <a: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err="1">
                          <a:latin typeface="Lucida Console" panose="020B0609040504020204" pitchFamily="49" charset="0"/>
                        </a:rPr>
                        <a:t>orn</a:t>
                      </a:r>
                      <a:r>
                        <a:rPr lang="en-US" sz="2400" dirty="0">
                          <a:latin typeface="Lucida Console" panose="020B0609040504020204" pitchFamily="49" charset="0"/>
                        </a:rPr>
                        <a:t> </a:t>
                      </a:r>
                      <a:r>
                        <a:rPr lang="en-US" sz="2400" i="1" dirty="0" err="1">
                          <a:latin typeface="Lucida Console" panose="020B0609040504020204" pitchFamily="49" charset="0"/>
                        </a:rPr>
                        <a:t>R</a:t>
                      </a:r>
                      <a:r>
                        <a:rPr lang="en-US" sz="2400" i="1" baseline="-25000" dirty="0" err="1">
                          <a:latin typeface="Lucida Console" panose="020B0609040504020204" pitchFamily="49" charset="0"/>
                        </a:rPr>
                        <a:t>dest</a:t>
                      </a:r>
                      <a:r>
                        <a:rPr lang="en-US" sz="2400" dirty="0">
                          <a:latin typeface="Lucida Console" panose="020B0609040504020204" pitchFamily="49" charset="0"/>
                        </a:rPr>
                        <a:t>, </a:t>
                      </a:r>
                      <a:r>
                        <a:rPr lang="en-US" sz="2400" i="1" dirty="0">
                          <a:latin typeface="Lucida Console" panose="020B0609040504020204" pitchFamily="49" charset="0"/>
                        </a:rPr>
                        <a:t>src2</a:t>
                      </a:r>
                      <a:r>
                        <a:rPr lang="en-US" sz="2400" i="0" dirty="0">
                          <a:latin typeface="Lucida Console" panose="020B0609040504020204" pitchFamily="49" charset="0"/>
                        </a:rPr>
                        <a:t>, </a:t>
                      </a:r>
                      <a:r>
                        <a:rPr lang="en-US" sz="2400" i="1" dirty="0">
                          <a:latin typeface="Lucida Console" panose="020B0609040504020204" pitchFamily="49" charset="0"/>
                        </a:rPr>
                        <a:t>src2</a:t>
                      </a:r>
                      <a:endParaRPr lang="en-US" sz="2400" dirty="0">
                        <a:latin typeface="Lucida Console" panose="020B0609040504020204" pitchFamily="49" charset="0"/>
                      </a:endParaRPr>
                    </a:p>
                  </a:txBody>
                  <a:tcPr anchor="ctr"/>
                </a:tc>
                <a:extLst>
                  <a:ext uri="{0D108BD9-81ED-4DB2-BD59-A6C34878D82A}">
                    <a16:rowId xmlns:a16="http://schemas.microsoft.com/office/drawing/2014/main" val="178917877"/>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5136593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ARM does not have…</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sz="half" idx="1"/>
          </p:nvPr>
        </p:nvSpPr>
        <p:spPr/>
        <p:txBody>
          <a:bodyPr>
            <a:normAutofit/>
          </a:bodyPr>
          <a:lstStyle/>
          <a:p>
            <a:r>
              <a:rPr lang="en-US" dirty="0"/>
              <a:t>Load Effective Address instruction</a:t>
            </a:r>
          </a:p>
          <a:p>
            <a:pPr lvl="1"/>
            <a:r>
              <a:rPr lang="en-US" dirty="0"/>
              <a:t>Uses </a:t>
            </a:r>
            <a:r>
              <a:rPr lang="en-US" dirty="0">
                <a:latin typeface="Lucida Console" panose="020B0609040504020204" pitchFamily="49" charset="0"/>
              </a:rPr>
              <a:t>add</a:t>
            </a:r>
            <a:r>
              <a:rPr lang="en-US" dirty="0"/>
              <a:t>, even for pointer calculation</a:t>
            </a:r>
          </a:p>
          <a:p>
            <a:r>
              <a:rPr lang="en-US" dirty="0"/>
              <a:t>Two-argument arithmetic</a:t>
            </a:r>
          </a:p>
          <a:p>
            <a:pPr lvl="1"/>
            <a:r>
              <a:rPr lang="en-US" dirty="0"/>
              <a:t>Uses 3-argument arithmetic, with one of the sources also the destination</a:t>
            </a:r>
          </a:p>
          <a:p>
            <a:r>
              <a:rPr lang="en-US" dirty="0"/>
              <a:t>Increment/decrement</a:t>
            </a:r>
          </a:p>
          <a:p>
            <a:pPr lvl="1"/>
            <a:r>
              <a:rPr lang="en-US" dirty="0"/>
              <a:t>Uses </a:t>
            </a:r>
            <a:r>
              <a:rPr lang="en-US" dirty="0">
                <a:latin typeface="Lucida Console" panose="020B0609040504020204" pitchFamily="49" charset="0"/>
              </a:rPr>
              <a:t>add</a:t>
            </a:r>
            <a:r>
              <a:rPr lang="en-US" dirty="0"/>
              <a:t>/</a:t>
            </a:r>
            <a:r>
              <a:rPr lang="en-US" dirty="0">
                <a:latin typeface="Lucida Console" panose="020B0609040504020204" pitchFamily="49" charset="0"/>
              </a:rPr>
              <a:t>sub</a:t>
            </a:r>
            <a:r>
              <a:rPr lang="en-US" dirty="0"/>
              <a:t>, with </a:t>
            </a:r>
            <a:r>
              <a:rPr lang="en-US" i="1" dirty="0"/>
              <a:t>src2</a:t>
            </a:r>
            <a:r>
              <a:rPr lang="en-US" dirty="0"/>
              <a:t> = 1</a:t>
            </a:r>
          </a:p>
        </p:txBody>
      </p:sp>
      <p:sp>
        <p:nvSpPr>
          <p:cNvPr id="2" name="Content Placeholder 1">
            <a:extLst>
              <a:ext uri="{FF2B5EF4-FFF2-40B4-BE49-F238E27FC236}">
                <a16:creationId xmlns:a16="http://schemas.microsoft.com/office/drawing/2014/main" id="{736C39F0-3A34-9C46-B781-33D362A571C9}"/>
              </a:ext>
            </a:extLst>
          </p:cNvPr>
          <p:cNvSpPr>
            <a:spLocks noGrp="1"/>
          </p:cNvSpPr>
          <p:nvPr>
            <p:ph sz="half" idx="2"/>
          </p:nvPr>
        </p:nvSpPr>
        <p:spPr/>
        <p:txBody>
          <a:bodyPr>
            <a:normAutofit fontScale="92500"/>
          </a:bodyPr>
          <a:lstStyle/>
          <a:p>
            <a:r>
              <a:rPr lang="en-US" dirty="0"/>
              <a:t>Separate instructions/virtual registers for 8/16-bit operations</a:t>
            </a:r>
          </a:p>
          <a:p>
            <a:pPr lvl="1"/>
            <a:r>
              <a:rPr lang="en-US" dirty="0"/>
              <a:t>Uses 32/64-bit instruction, then bitmasks off excess bits if necessary</a:t>
            </a:r>
          </a:p>
          <a:p>
            <a:pPr lvl="1"/>
            <a:r>
              <a:rPr lang="en-US" dirty="0"/>
              <a:t>32-bit instructions/virtual registers exist only for backwards compatibility</a:t>
            </a:r>
          </a:p>
          <a:p>
            <a:r>
              <a:rPr lang="en-US" dirty="0"/>
              <a:t>Access to memory except through load/store</a:t>
            </a:r>
          </a:p>
          <a:p>
            <a:pPr lvl="1"/>
            <a:r>
              <a:rPr lang="en-US" dirty="0"/>
              <a:t>Places value in register using </a:t>
            </a:r>
            <a:r>
              <a:rPr lang="en-US" dirty="0" err="1">
                <a:latin typeface="Lucida Console" panose="020B0609040504020204" pitchFamily="49" charset="0"/>
              </a:rPr>
              <a:t>ldr</a:t>
            </a:r>
            <a:r>
              <a:rPr lang="en-US" dirty="0"/>
              <a:t>, then uses other instructions</a:t>
            </a:r>
          </a:p>
          <a:p>
            <a:pPr lvl="1"/>
            <a:r>
              <a:rPr lang="en-US"/>
              <a:t>Uses </a:t>
            </a:r>
            <a:r>
              <a:rPr lang="en-US" dirty="0">
                <a:latin typeface="Lucida Console" panose="020B0609040504020204" pitchFamily="49" charset="0"/>
              </a:rPr>
              <a:t>str</a:t>
            </a:r>
            <a:r>
              <a:rPr lang="en-US" dirty="0"/>
              <a:t> as necessary</a:t>
            </a: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730618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dissolv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dissolve">
                                      <p:cBhvr>
                                        <p:cTn id="15" dur="500"/>
                                        <p:tgtEl>
                                          <p:spTgt spid="4">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dissolve">
                                      <p:cBhvr>
                                        <p:cTn id="23" dur="500"/>
                                        <p:tgtEl>
                                          <p:spTgt spid="4">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dissolve">
                                      <p:cBhvr>
                                        <p:cTn id="26" dur="500"/>
                                        <p:tgtEl>
                                          <p:spTgt spid="4">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2">
                                            <p:txEl>
                                              <p:pRg st="0" end="0"/>
                                            </p:txEl>
                                          </p:spTgt>
                                        </p:tgtEl>
                                        <p:attrNameLst>
                                          <p:attrName>style.visibility</p:attrName>
                                        </p:attrNameLst>
                                      </p:cBhvr>
                                      <p:to>
                                        <p:strVal val="visible"/>
                                      </p:to>
                                    </p:set>
                                    <p:animEffect transition="in" filter="dissolve">
                                      <p:cBhvr>
                                        <p:cTn id="31" dur="500"/>
                                        <p:tgtEl>
                                          <p:spTgt spid="2">
                                            <p:txEl>
                                              <p:pRg st="0" end="0"/>
                                            </p:txEl>
                                          </p:spTgt>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2">
                                            <p:txEl>
                                              <p:pRg st="1" end="1"/>
                                            </p:txEl>
                                          </p:spTgt>
                                        </p:tgtEl>
                                        <p:attrNameLst>
                                          <p:attrName>style.visibility</p:attrName>
                                        </p:attrNameLst>
                                      </p:cBhvr>
                                      <p:to>
                                        <p:strVal val="visible"/>
                                      </p:to>
                                    </p:set>
                                    <p:animEffect transition="in" filter="dissolve">
                                      <p:cBhvr>
                                        <p:cTn id="34" dur="500"/>
                                        <p:tgtEl>
                                          <p:spTgt spid="2">
                                            <p:txEl>
                                              <p:pRg st="1" end="1"/>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2">
                                            <p:txEl>
                                              <p:pRg st="2" end="2"/>
                                            </p:txEl>
                                          </p:spTgt>
                                        </p:tgtEl>
                                        <p:attrNameLst>
                                          <p:attrName>style.visibility</p:attrName>
                                        </p:attrNameLst>
                                      </p:cBhvr>
                                      <p:to>
                                        <p:strVal val="visible"/>
                                      </p:to>
                                    </p:set>
                                    <p:animEffect transition="in" filter="dissolve">
                                      <p:cBhvr>
                                        <p:cTn id="37" dur="500"/>
                                        <p:tgtEl>
                                          <p:spTgt spid="2">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2">
                                            <p:txEl>
                                              <p:pRg st="3" end="3"/>
                                            </p:txEl>
                                          </p:spTgt>
                                        </p:tgtEl>
                                        <p:attrNameLst>
                                          <p:attrName>style.visibility</p:attrName>
                                        </p:attrNameLst>
                                      </p:cBhvr>
                                      <p:to>
                                        <p:strVal val="visible"/>
                                      </p:to>
                                    </p:set>
                                    <p:animEffect transition="in" filter="dissolve">
                                      <p:cBhvr>
                                        <p:cTn id="42" dur="500"/>
                                        <p:tgtEl>
                                          <p:spTgt spid="2">
                                            <p:txEl>
                                              <p:pRg st="3" end="3"/>
                                            </p:txEl>
                                          </p:spTgt>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
                                            <p:txEl>
                                              <p:pRg st="4" end="4"/>
                                            </p:txEl>
                                          </p:spTgt>
                                        </p:tgtEl>
                                        <p:attrNameLst>
                                          <p:attrName>style.visibility</p:attrName>
                                        </p:attrNameLst>
                                      </p:cBhvr>
                                      <p:to>
                                        <p:strVal val="visible"/>
                                      </p:to>
                                    </p:set>
                                    <p:animEffect transition="in" filter="dissolve">
                                      <p:cBhvr>
                                        <p:cTn id="45" dur="500"/>
                                        <p:tgtEl>
                                          <p:spTgt spid="2">
                                            <p:txEl>
                                              <p:pRg st="4" end="4"/>
                                            </p:txEl>
                                          </p:spTgt>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
                                            <p:txEl>
                                              <p:pRg st="5" end="5"/>
                                            </p:txEl>
                                          </p:spTgt>
                                        </p:tgtEl>
                                        <p:attrNameLst>
                                          <p:attrName>style.visibility</p:attrName>
                                        </p:attrNameLst>
                                      </p:cBhvr>
                                      <p:to>
                                        <p:strVal val="visible"/>
                                      </p:to>
                                    </p:set>
                                    <p:animEffect transition="in" filter="dissolve">
                                      <p:cBhvr>
                                        <p:cTn id="48"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2"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530725"/>
          </a:xfrm>
        </p:spPr>
        <p:txBody>
          <a:bodyPr>
            <a:normAutofit/>
          </a:bodyPr>
          <a:lstStyle/>
          <a:p>
            <a:r>
              <a:rPr lang="en-US" dirty="0">
                <a:solidFill>
                  <a:srgbClr val="FFFF00"/>
                </a:solidFill>
              </a:rPr>
              <a:t>Two broad classes of ISAs</a:t>
            </a:r>
          </a:p>
          <a:p>
            <a:pPr lvl="1"/>
            <a:r>
              <a:rPr lang="en-US" dirty="0">
                <a:solidFill>
                  <a:srgbClr val="FFFF00"/>
                </a:solidFill>
              </a:rPr>
              <a:t>CISC optimized for hand-coding assembly, minimal memory footprint</a:t>
            </a:r>
          </a:p>
          <a:p>
            <a:pPr lvl="1"/>
            <a:r>
              <a:rPr lang="en-US" dirty="0">
                <a:solidFill>
                  <a:srgbClr val="FFFF00"/>
                </a:solidFill>
              </a:rPr>
              <a:t>RISC optimized for simple processor design, fewer accesses to memory</a:t>
            </a:r>
          </a:p>
          <a:p>
            <a:r>
              <a:rPr lang="en-US" dirty="0">
                <a:solidFill>
                  <a:srgbClr val="FFFF00"/>
                </a:solidFill>
              </a:rPr>
              <a:t>Addressing modes specify address in register or address relative to register</a:t>
            </a:r>
          </a:p>
          <a:p>
            <a:pPr lvl="1"/>
            <a:r>
              <a:rPr lang="en-US" i="1" dirty="0">
                <a:solidFill>
                  <a:srgbClr val="FFFF00"/>
                </a:solidFill>
              </a:rPr>
              <a:t>D</a:t>
            </a:r>
            <a:r>
              <a:rPr lang="en-US" dirty="0">
                <a:solidFill>
                  <a:srgbClr val="FFFF00"/>
                </a:solidFill>
              </a:rPr>
              <a:t>(R</a:t>
            </a:r>
            <a:r>
              <a:rPr lang="en-US" i="1" baseline="-25000" dirty="0">
                <a:solidFill>
                  <a:srgbClr val="FFFF00"/>
                </a:solidFill>
              </a:rPr>
              <a:t>b</a:t>
            </a:r>
            <a:r>
              <a:rPr lang="en-US" dirty="0">
                <a:solidFill>
                  <a:srgbClr val="FFFF00"/>
                </a:solidFill>
              </a:rPr>
              <a:t>, R</a:t>
            </a:r>
            <a:r>
              <a:rPr lang="en-US" i="1" baseline="-25000" dirty="0">
                <a:solidFill>
                  <a:srgbClr val="FFFF00"/>
                </a:solidFill>
              </a:rPr>
              <a:t>i</a:t>
            </a:r>
            <a:r>
              <a:rPr lang="en-US" dirty="0">
                <a:solidFill>
                  <a:srgbClr val="FFFF00"/>
                </a:solidFill>
              </a:rPr>
              <a:t>, </a:t>
            </a:r>
            <a:r>
              <a:rPr lang="en-US" i="1" dirty="0">
                <a:solidFill>
                  <a:srgbClr val="FFFF00"/>
                </a:solidFill>
              </a:rPr>
              <a:t>S</a:t>
            </a:r>
            <a:r>
              <a:rPr lang="en-US" dirty="0">
                <a:solidFill>
                  <a:srgbClr val="FFFF00"/>
                </a:solidFill>
              </a:rPr>
              <a:t>)		[</a:t>
            </a:r>
            <a:r>
              <a:rPr lang="en-US" i="1" dirty="0">
                <a:solidFill>
                  <a:srgbClr val="FFFF00"/>
                </a:solidFill>
              </a:rPr>
              <a:t>R</a:t>
            </a:r>
            <a:r>
              <a:rPr lang="en-US" i="1" baseline="-25000" dirty="0">
                <a:solidFill>
                  <a:srgbClr val="FFFF00"/>
                </a:solidFill>
              </a:rPr>
              <a:t>b</a:t>
            </a:r>
            <a:r>
              <a:rPr lang="en-US" dirty="0">
                <a:solidFill>
                  <a:srgbClr val="FFFF00"/>
                </a:solidFill>
              </a:rPr>
              <a:t>, </a:t>
            </a:r>
            <a:r>
              <a:rPr lang="el-GR" i="1" dirty="0">
                <a:solidFill>
                  <a:srgbClr val="FFFF00"/>
                </a:solidFill>
              </a:rPr>
              <a:t>Δ</a:t>
            </a:r>
            <a:r>
              <a:rPr lang="el-GR" dirty="0">
                <a:solidFill>
                  <a:srgbClr val="FFFF00"/>
                </a:solidFill>
              </a:rPr>
              <a:t>]</a:t>
            </a:r>
            <a:endParaRPr lang="en-US" dirty="0">
              <a:solidFill>
                <a:srgbClr val="FFFF00"/>
              </a:solidFill>
            </a:endParaRPr>
          </a:p>
          <a:p>
            <a:r>
              <a:rPr lang="en-US" dirty="0">
                <a:solidFill>
                  <a:srgbClr val="FFFF00"/>
                </a:solidFill>
              </a:rPr>
              <a:t>Instructions use mnemonics (add, mov, </a:t>
            </a:r>
            <a:r>
              <a:rPr lang="en-US" dirty="0" err="1">
                <a:solidFill>
                  <a:srgbClr val="FFFF00"/>
                </a:solidFill>
              </a:rPr>
              <a:t>inc</a:t>
            </a:r>
            <a:r>
              <a:rPr lang="en-US" dirty="0">
                <a:solidFill>
                  <a:srgbClr val="FFFF00"/>
                </a:solidFill>
              </a:rPr>
              <a:t>…)</a:t>
            </a:r>
          </a:p>
          <a:p>
            <a:r>
              <a:rPr lang="en-US" dirty="0">
                <a:solidFill>
                  <a:srgbClr val="FFFF00"/>
                </a:solidFill>
              </a:rPr>
              <a:t>Different ISAs have different formats</a:t>
            </a:r>
          </a:p>
          <a:p>
            <a:pPr lvl="1"/>
            <a:r>
              <a:rPr lang="en-US" dirty="0">
                <a:solidFill>
                  <a:srgbClr val="FFFF00"/>
                </a:solidFill>
              </a:rPr>
              <a:t>Number of arguments, argument order</a:t>
            </a:r>
          </a:p>
          <a:p>
            <a:pPr lvl="1"/>
            <a:r>
              <a:rPr lang="en-US" dirty="0">
                <a:solidFill>
                  <a:srgbClr val="FFFF00"/>
                </a:solidFill>
              </a:rPr>
              <a:t>Semantic differences</a:t>
            </a:r>
          </a:p>
          <a:p>
            <a:pPr lvl="1"/>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69</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p:txBody>
          <a:bodyPr/>
          <a:lstStyle/>
          <a:p>
            <a:r>
              <a:rPr lang="en-US" dirty="0"/>
              <a:t>Assembly Language Data Types</a:t>
            </a:r>
          </a:p>
        </p:txBody>
      </p:sp>
      <p:sp>
        <p:nvSpPr>
          <p:cNvPr id="4" name="Content Placeholder 3">
            <a:extLst>
              <a:ext uri="{FF2B5EF4-FFF2-40B4-BE49-F238E27FC236}">
                <a16:creationId xmlns:a16="http://schemas.microsoft.com/office/drawing/2014/main" id="{D5FD361C-CE84-124C-A447-F35F98CE0406}"/>
              </a:ext>
            </a:extLst>
          </p:cNvPr>
          <p:cNvSpPr>
            <a:spLocks noGrp="1"/>
          </p:cNvSpPr>
          <p:nvPr>
            <p:ph idx="1"/>
          </p:nvPr>
        </p:nvSpPr>
        <p:spPr/>
        <p:txBody>
          <a:bodyPr/>
          <a:lstStyle/>
          <a:p>
            <a:r>
              <a:rPr lang="en-US" dirty="0"/>
              <a:t>Integer</a:t>
            </a:r>
          </a:p>
          <a:p>
            <a:pPr lvl="1"/>
            <a:r>
              <a:rPr lang="en-US" dirty="0"/>
              <a:t>Data: 1, 2, 4, 8 bytes</a:t>
            </a:r>
          </a:p>
          <a:p>
            <a:pPr lvl="1"/>
            <a:r>
              <a:rPr lang="en-US" dirty="0"/>
              <a:t>Addresses: size depends on architecture (8 byte for x86_64 &amp; A64)</a:t>
            </a:r>
          </a:p>
          <a:p>
            <a:endParaRPr lang="en-US" dirty="0"/>
          </a:p>
          <a:p>
            <a:r>
              <a:rPr lang="en-US" dirty="0"/>
              <a:t>Floating Point</a:t>
            </a:r>
          </a:p>
          <a:p>
            <a:pPr lvl="1"/>
            <a:r>
              <a:rPr lang="en-US" dirty="0"/>
              <a:t>Data: 4, 8, (10), (16) bytes</a:t>
            </a:r>
          </a:p>
          <a:p>
            <a:pPr lvl="1"/>
            <a:endParaRPr lang="en-US" dirty="0"/>
          </a:p>
          <a:p>
            <a:r>
              <a:rPr lang="en-US" dirty="0"/>
              <a:t>No arrays, structs, or other aggregate types</a:t>
            </a:r>
          </a:p>
          <a:p>
            <a:pPr lvl="1"/>
            <a:r>
              <a:rPr lang="en-US" dirty="0"/>
              <a:t>Only exist as contiguous bytes in memory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33520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2F38C1-3DD9-7842-8924-18F78D7A5CC5}"/>
              </a:ext>
            </a:extLst>
          </p:cNvPr>
          <p:cNvSpPr>
            <a:spLocks noGrp="1"/>
          </p:cNvSpPr>
          <p:nvPr>
            <p:ph type="title"/>
          </p:nvPr>
        </p:nvSpPr>
        <p:spPr>
          <a:xfrm>
            <a:off x="838200" y="22588"/>
            <a:ext cx="10515600" cy="1325563"/>
          </a:xfrm>
        </p:spPr>
        <p:txBody>
          <a:bodyPr/>
          <a:lstStyle/>
          <a:p>
            <a:r>
              <a:rPr lang="en-US" dirty="0"/>
              <a:t>Assembling &amp; Linking to Machine Code</a:t>
            </a:r>
            <a:br>
              <a:rPr lang="en-US"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868DC7FC-4C93-BC4B-AB6D-F8D442996071}"/>
              </a:ext>
            </a:extLst>
          </p:cNvPr>
          <p:cNvSpPr/>
          <p:nvPr/>
        </p:nvSpPr>
        <p:spPr>
          <a:xfrm>
            <a:off x="-1"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pushq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rdx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call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movq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rax</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popq</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rbx</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ret</a:t>
            </a:r>
          </a:p>
        </p:txBody>
      </p:sp>
      <p:sp>
        <p:nvSpPr>
          <p:cNvPr id="9" name="Rounded Rectangle 8">
            <a:extLst>
              <a:ext uri="{FF2B5EF4-FFF2-40B4-BE49-F238E27FC236}">
                <a16:creationId xmlns:a16="http://schemas.microsoft.com/office/drawing/2014/main" id="{16801CD7-90EF-824F-BD2E-7152C764D6EF}"/>
              </a:ext>
            </a:extLst>
          </p:cNvPr>
          <p:cNvSpPr/>
          <p:nvPr/>
        </p:nvSpPr>
        <p:spPr>
          <a:xfrm>
            <a:off x="-1" y="3714292"/>
            <a:ext cx="5606449"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00FA00"/>
                </a:solidFill>
                <a:latin typeface="Lucida Console" panose="020B0609040504020204" pitchFamily="49" charset="0"/>
              </a:rPr>
              <a:t>add_and_save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mov     x29, </a:t>
            </a:r>
            <a:r>
              <a:rPr lang="en-US" dirty="0" err="1">
                <a:solidFill>
                  <a:srgbClr val="00FA00"/>
                </a:solidFill>
                <a:latin typeface="Lucida Console" panose="020B0609040504020204" pitchFamily="49" charset="0"/>
              </a:rPr>
              <a:t>sp</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mov     x19, x2</a:t>
            </a:r>
          </a:p>
          <a:p>
            <a:r>
              <a:rPr lang="en-US" dirty="0">
                <a:solidFill>
                  <a:srgbClr val="00FA00"/>
                </a:solidFill>
                <a:latin typeface="Lucida Console" panose="020B0609040504020204" pitchFamily="49" charset="0"/>
              </a:rPr>
              <a:t>        bl      </a:t>
            </a:r>
            <a:r>
              <a:rPr lang="en-US" dirty="0" err="1">
                <a:solidFill>
                  <a:srgbClr val="00FA00"/>
                </a:solidFill>
                <a:latin typeface="Lucida Console" panose="020B0609040504020204" pitchFamily="49" charset="0"/>
              </a:rPr>
              <a:t>add_two_numbers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str     x0, [x19]</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ldr</a:t>
            </a:r>
            <a:r>
              <a:rPr lang="en-US" dirty="0">
                <a:solidFill>
                  <a:srgbClr val="00FA00"/>
                </a:solidFill>
                <a:latin typeface="Lucida Console" panose="020B0609040504020204" pitchFamily="49" charset="0"/>
              </a:rPr>
              <a:t>     x19,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16]</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ldp</a:t>
            </a:r>
            <a:r>
              <a:rPr lang="en-US" dirty="0">
                <a:solidFill>
                  <a:srgbClr val="00FA00"/>
                </a:solidFill>
                <a:latin typeface="Lucida Console" panose="020B0609040504020204" pitchFamily="49" charset="0"/>
              </a:rPr>
              <a:t>     x29, x30, [</a:t>
            </a:r>
            <a:r>
              <a:rPr lang="en-US" dirty="0" err="1">
                <a:solidFill>
                  <a:srgbClr val="00FA00"/>
                </a:solidFill>
                <a:latin typeface="Lucida Console" panose="020B0609040504020204" pitchFamily="49" charset="0"/>
              </a:rPr>
              <a:t>sp</a:t>
            </a:r>
            <a:r>
              <a:rPr lang="en-US" dirty="0">
                <a:solidFill>
                  <a:srgbClr val="00FA00"/>
                </a:solidFill>
                <a:latin typeface="Lucida Console" panose="020B0609040504020204" pitchFamily="49" charset="0"/>
              </a:rPr>
              <a:t>], 32</a:t>
            </a:r>
          </a:p>
          <a:p>
            <a:r>
              <a:rPr lang="en-US" dirty="0">
                <a:solidFill>
                  <a:srgbClr val="00FA00"/>
                </a:solidFill>
                <a:latin typeface="Lucida Console" panose="020B0609040504020204" pitchFamily="49" charset="0"/>
              </a:rPr>
              <a:t>        ret</a:t>
            </a:r>
          </a:p>
        </p:txBody>
      </p:sp>
      <p:sp>
        <p:nvSpPr>
          <p:cNvPr id="11" name="TextBox 10">
            <a:extLst>
              <a:ext uri="{FF2B5EF4-FFF2-40B4-BE49-F238E27FC236}">
                <a16:creationId xmlns:a16="http://schemas.microsoft.com/office/drawing/2014/main" id="{D30525A1-41E1-1541-B61A-572B7C081A5A}"/>
              </a:ext>
            </a:extLst>
          </p:cNvPr>
          <p:cNvSpPr txBox="1"/>
          <p:nvPr/>
        </p:nvSpPr>
        <p:spPr>
          <a:xfrm>
            <a:off x="615061" y="495044"/>
            <a:ext cx="2995372" cy="461665"/>
          </a:xfrm>
          <a:prstGeom prst="rect">
            <a:avLst/>
          </a:prstGeom>
          <a:noFill/>
        </p:spPr>
        <p:txBody>
          <a:bodyPr wrap="none" rtlCol="0">
            <a:spAutoFit/>
          </a:bodyPr>
          <a:lstStyle/>
          <a:p>
            <a:r>
              <a:rPr lang="en-US" sz="2400" dirty="0"/>
              <a:t>x86_64 assembly code</a:t>
            </a:r>
          </a:p>
        </p:txBody>
      </p:sp>
      <p:sp>
        <p:nvSpPr>
          <p:cNvPr id="12" name="TextBox 11">
            <a:extLst>
              <a:ext uri="{FF2B5EF4-FFF2-40B4-BE49-F238E27FC236}">
                <a16:creationId xmlns:a16="http://schemas.microsoft.com/office/drawing/2014/main" id="{C71BD953-0169-644A-B237-319EC77C3F04}"/>
              </a:ext>
            </a:extLst>
          </p:cNvPr>
          <p:cNvSpPr txBox="1"/>
          <p:nvPr/>
        </p:nvSpPr>
        <p:spPr>
          <a:xfrm>
            <a:off x="615061" y="3301325"/>
            <a:ext cx="2575385" cy="461665"/>
          </a:xfrm>
          <a:prstGeom prst="rect">
            <a:avLst/>
          </a:prstGeom>
          <a:noFill/>
        </p:spPr>
        <p:txBody>
          <a:bodyPr wrap="none" rtlCol="0">
            <a:spAutoFit/>
          </a:bodyPr>
          <a:lstStyle/>
          <a:p>
            <a:r>
              <a:rPr lang="en-US" sz="2400" dirty="0"/>
              <a:t>A64 assembly code</a:t>
            </a:r>
          </a:p>
        </p:txBody>
      </p:sp>
      <p:sp>
        <p:nvSpPr>
          <p:cNvPr id="15" name="Rounded Rectangle 14">
            <a:extLst>
              <a:ext uri="{FF2B5EF4-FFF2-40B4-BE49-F238E27FC236}">
                <a16:creationId xmlns:a16="http://schemas.microsoft.com/office/drawing/2014/main" id="{A487502D-D3D7-E146-9A08-3A4459C3437F}"/>
              </a:ext>
            </a:extLst>
          </p:cNvPr>
          <p:cNvSpPr/>
          <p:nvPr/>
        </p:nvSpPr>
        <p:spPr>
          <a:xfrm>
            <a:off x="5606448" y="956709"/>
            <a:ext cx="5606449" cy="234461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816100" algn="l"/>
              </a:tabLst>
            </a:pPr>
            <a:endParaRPr lang="en-US" dirty="0">
              <a:solidFill>
                <a:srgbClr val="FECC1F"/>
              </a:solidFill>
              <a:latin typeface="Lucida Console" panose="020B0609040504020204" pitchFamily="49" charset="0"/>
            </a:endParaRPr>
          </a:p>
          <a:p>
            <a:pPr>
              <a:tabLst>
                <a:tab pos="1816100" algn="l"/>
              </a:tabLst>
            </a:pPr>
            <a:r>
              <a:rPr lang="en-US" dirty="0">
                <a:solidFill>
                  <a:srgbClr val="FECC1F"/>
                </a:solidFill>
                <a:latin typeface="Lucida Console" panose="020B0609040504020204" pitchFamily="49" charset="0"/>
              </a:rPr>
              <a:t>401107	53</a:t>
            </a:r>
          </a:p>
          <a:p>
            <a:pPr>
              <a:tabLst>
                <a:tab pos="1816100" algn="l"/>
              </a:tabLst>
            </a:pPr>
            <a:r>
              <a:rPr lang="en-US" dirty="0">
                <a:solidFill>
                  <a:srgbClr val="FECC1F"/>
                </a:solidFill>
                <a:latin typeface="Lucida Console" panose="020B0609040504020204" pitchFamily="49" charset="0"/>
              </a:rPr>
              <a:t>401108	48 89 d3</a:t>
            </a:r>
          </a:p>
          <a:p>
            <a:pPr>
              <a:tabLst>
                <a:tab pos="1816100" algn="l"/>
              </a:tabLst>
            </a:pPr>
            <a:r>
              <a:rPr lang="en-US" dirty="0">
                <a:solidFill>
                  <a:srgbClr val="FECC1F"/>
                </a:solidFill>
                <a:latin typeface="Lucida Console" panose="020B0609040504020204" pitchFamily="49" charset="0"/>
              </a:rPr>
              <a:t>40110b	e8 f2 ff ff ff</a:t>
            </a:r>
          </a:p>
          <a:p>
            <a:pPr>
              <a:tabLst>
                <a:tab pos="1816100" algn="l"/>
              </a:tabLst>
            </a:pPr>
            <a:r>
              <a:rPr lang="en-US" dirty="0">
                <a:solidFill>
                  <a:srgbClr val="FECC1F"/>
                </a:solidFill>
                <a:latin typeface="Lucida Console" panose="020B0609040504020204" pitchFamily="49" charset="0"/>
              </a:rPr>
              <a:t>401110	48 89 03</a:t>
            </a:r>
          </a:p>
          <a:p>
            <a:pPr>
              <a:tabLst>
                <a:tab pos="1816100" algn="l"/>
              </a:tabLst>
            </a:pPr>
            <a:r>
              <a:rPr lang="en-US" dirty="0">
                <a:solidFill>
                  <a:srgbClr val="FECC1F"/>
                </a:solidFill>
                <a:latin typeface="Lucida Console" panose="020B0609040504020204" pitchFamily="49" charset="0"/>
              </a:rPr>
              <a:t>401113	5b</a:t>
            </a:r>
          </a:p>
          <a:p>
            <a:pPr>
              <a:tabLst>
                <a:tab pos="1816100" algn="l"/>
              </a:tabLst>
            </a:pPr>
            <a:r>
              <a:rPr lang="en-US" dirty="0">
                <a:solidFill>
                  <a:srgbClr val="FECC1F"/>
                </a:solidFill>
                <a:latin typeface="Lucida Console" panose="020B0609040504020204" pitchFamily="49" charset="0"/>
              </a:rPr>
              <a:t>401114	c3</a:t>
            </a:r>
          </a:p>
        </p:txBody>
      </p:sp>
      <p:sp>
        <p:nvSpPr>
          <p:cNvPr id="17" name="Rounded Rectangle 16">
            <a:extLst>
              <a:ext uri="{FF2B5EF4-FFF2-40B4-BE49-F238E27FC236}">
                <a16:creationId xmlns:a16="http://schemas.microsoft.com/office/drawing/2014/main" id="{E378F180-AE16-8144-9698-33A77BDDD194}"/>
              </a:ext>
            </a:extLst>
          </p:cNvPr>
          <p:cNvSpPr/>
          <p:nvPr/>
        </p:nvSpPr>
        <p:spPr>
          <a:xfrm>
            <a:off x="5606448" y="3714292"/>
            <a:ext cx="5606450" cy="314370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tabLst>
                <a:tab pos="1770063" algn="l"/>
              </a:tabLst>
            </a:pP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400588	a9 be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50058c	91 00 03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500590	f9 00 0b f3</a:t>
            </a:r>
          </a:p>
          <a:p>
            <a:pPr>
              <a:tabLst>
                <a:tab pos="1770063" algn="l"/>
              </a:tabLst>
            </a:pPr>
            <a:r>
              <a:rPr lang="en-US" dirty="0">
                <a:solidFill>
                  <a:srgbClr val="FECC1F"/>
                </a:solidFill>
                <a:latin typeface="Lucida Console" panose="020B0609040504020204" pitchFamily="49" charset="0"/>
              </a:rPr>
              <a:t>500594	aa 02 03 f3</a:t>
            </a:r>
          </a:p>
          <a:p>
            <a:pPr>
              <a:tabLst>
                <a:tab pos="1770063" algn="l"/>
              </a:tabLst>
            </a:pPr>
            <a:r>
              <a:rPr lang="en-US" dirty="0">
                <a:solidFill>
                  <a:srgbClr val="FECC1F"/>
                </a:solidFill>
                <a:latin typeface="Lucida Console" panose="020B0609040504020204" pitchFamily="49" charset="0"/>
              </a:rPr>
              <a:t>500598	97 ff ff fa</a:t>
            </a:r>
          </a:p>
          <a:p>
            <a:pPr>
              <a:tabLst>
                <a:tab pos="1770063" algn="l"/>
              </a:tabLst>
            </a:pPr>
            <a:r>
              <a:rPr lang="en-US" dirty="0">
                <a:solidFill>
                  <a:srgbClr val="FECC1F"/>
                </a:solidFill>
                <a:latin typeface="Lucida Console" panose="020B0609040504020204" pitchFamily="49" charset="0"/>
              </a:rPr>
              <a:t>50059c	f9 00 02 60</a:t>
            </a:r>
          </a:p>
          <a:p>
            <a:pPr>
              <a:tabLst>
                <a:tab pos="1770063" algn="l"/>
              </a:tabLst>
            </a:pPr>
            <a:r>
              <a:rPr lang="en-US" dirty="0">
                <a:solidFill>
                  <a:srgbClr val="FECC1F"/>
                </a:solidFill>
                <a:latin typeface="Lucida Console" panose="020B0609040504020204" pitchFamily="49" charset="0"/>
              </a:rPr>
              <a:t>5005a0	f9 40 0b f3</a:t>
            </a:r>
          </a:p>
          <a:p>
            <a:pPr>
              <a:tabLst>
                <a:tab pos="1770063" algn="l"/>
              </a:tabLst>
            </a:pPr>
            <a:r>
              <a:rPr lang="en-US" dirty="0">
                <a:solidFill>
                  <a:srgbClr val="FECC1F"/>
                </a:solidFill>
                <a:latin typeface="Lucida Console" panose="020B0609040504020204" pitchFamily="49" charset="0"/>
              </a:rPr>
              <a:t>5005a4	a8 c2 7b </a:t>
            </a:r>
            <a:r>
              <a:rPr lang="en-US" dirty="0" err="1">
                <a:solidFill>
                  <a:srgbClr val="FECC1F"/>
                </a:solidFill>
                <a:latin typeface="Lucida Console" panose="020B0609040504020204" pitchFamily="49" charset="0"/>
              </a:rPr>
              <a:t>fd</a:t>
            </a:r>
            <a:endParaRPr lang="en-US" dirty="0">
              <a:solidFill>
                <a:srgbClr val="FECC1F"/>
              </a:solidFill>
              <a:latin typeface="Lucida Console" panose="020B0609040504020204" pitchFamily="49" charset="0"/>
            </a:endParaRPr>
          </a:p>
          <a:p>
            <a:pPr>
              <a:tabLst>
                <a:tab pos="1770063" algn="l"/>
              </a:tabLst>
            </a:pPr>
            <a:r>
              <a:rPr lang="en-US" dirty="0">
                <a:solidFill>
                  <a:srgbClr val="FECC1F"/>
                </a:solidFill>
                <a:latin typeface="Lucida Console" panose="020B0609040504020204" pitchFamily="49" charset="0"/>
              </a:rPr>
              <a:t>5005a8	d6 5f 03 c0</a:t>
            </a:r>
          </a:p>
        </p:txBody>
      </p:sp>
      <p:sp>
        <p:nvSpPr>
          <p:cNvPr id="18" name="TextBox 17">
            <a:extLst>
              <a:ext uri="{FF2B5EF4-FFF2-40B4-BE49-F238E27FC236}">
                <a16:creationId xmlns:a16="http://schemas.microsoft.com/office/drawing/2014/main" id="{7270E1C5-688A-0946-BD75-6F48F0F6A9DE}"/>
              </a:ext>
            </a:extLst>
          </p:cNvPr>
          <p:cNvSpPr txBox="1"/>
          <p:nvPr/>
        </p:nvSpPr>
        <p:spPr>
          <a:xfrm>
            <a:off x="6096000" y="495044"/>
            <a:ext cx="2907206" cy="461665"/>
          </a:xfrm>
          <a:prstGeom prst="rect">
            <a:avLst/>
          </a:prstGeom>
          <a:noFill/>
        </p:spPr>
        <p:txBody>
          <a:bodyPr wrap="none" rtlCol="0">
            <a:spAutoFit/>
          </a:bodyPr>
          <a:lstStyle/>
          <a:p>
            <a:r>
              <a:rPr lang="en-US" sz="2400" dirty="0"/>
              <a:t>x86_64 machine code</a:t>
            </a:r>
          </a:p>
        </p:txBody>
      </p:sp>
      <p:sp>
        <p:nvSpPr>
          <p:cNvPr id="20" name="TextBox 19">
            <a:extLst>
              <a:ext uri="{FF2B5EF4-FFF2-40B4-BE49-F238E27FC236}">
                <a16:creationId xmlns:a16="http://schemas.microsoft.com/office/drawing/2014/main" id="{D2FCD69B-AA50-704A-91B5-F795831CD3EF}"/>
              </a:ext>
            </a:extLst>
          </p:cNvPr>
          <p:cNvSpPr txBox="1"/>
          <p:nvPr/>
        </p:nvSpPr>
        <p:spPr>
          <a:xfrm>
            <a:off x="6096000" y="3301325"/>
            <a:ext cx="2487219" cy="461665"/>
          </a:xfrm>
          <a:prstGeom prst="rect">
            <a:avLst/>
          </a:prstGeom>
          <a:noFill/>
        </p:spPr>
        <p:txBody>
          <a:bodyPr wrap="none" rtlCol="0">
            <a:spAutoFit/>
          </a:bodyPr>
          <a:lstStyle/>
          <a:p>
            <a:r>
              <a:rPr lang="en-US" sz="2400" dirty="0"/>
              <a:t>A64 machine code</a:t>
            </a:r>
          </a:p>
        </p:txBody>
      </p:sp>
      <p:sp>
        <p:nvSpPr>
          <p:cNvPr id="4" name="Rectangle 3">
            <a:extLst>
              <a:ext uri="{FF2B5EF4-FFF2-40B4-BE49-F238E27FC236}">
                <a16:creationId xmlns:a16="http://schemas.microsoft.com/office/drawing/2014/main" id="{746BEFBA-4C8A-9245-B482-631E2F96BE3F}"/>
              </a:ext>
            </a:extLst>
          </p:cNvPr>
          <p:cNvSpPr/>
          <p:nvPr/>
        </p:nvSpPr>
        <p:spPr>
          <a:xfrm>
            <a:off x="3227531" y="3323142"/>
            <a:ext cx="2555508" cy="369332"/>
          </a:xfrm>
          <a:prstGeom prst="rect">
            <a:avLst/>
          </a:prstGeom>
        </p:spPr>
        <p:txBody>
          <a:bodyPr wrap="none">
            <a:spAutoFit/>
          </a:bodyPr>
          <a:lstStyle/>
          <a:p>
            <a:r>
              <a:rPr lang="en-US" dirty="0">
                <a:solidFill>
                  <a:srgbClr val="FF0000"/>
                </a:solidFill>
                <a:latin typeface="Lucida Console" panose="020B0609040504020204" pitchFamily="49" charset="0"/>
              </a:rPr>
              <a:t>*destination = z;</a:t>
            </a:r>
          </a:p>
        </p:txBody>
      </p:sp>
      <p:cxnSp>
        <p:nvCxnSpPr>
          <p:cNvPr id="21" name="Straight Arrow Connector 20">
            <a:extLst>
              <a:ext uri="{FF2B5EF4-FFF2-40B4-BE49-F238E27FC236}">
                <a16:creationId xmlns:a16="http://schemas.microsoft.com/office/drawing/2014/main" id="{6B8686FD-FCF5-F347-A495-AFBCD8CB00D9}"/>
              </a:ext>
            </a:extLst>
          </p:cNvPr>
          <p:cNvCxnSpPr>
            <a:cxnSpLocks/>
          </p:cNvCxnSpPr>
          <p:nvPr/>
        </p:nvCxnSpPr>
        <p:spPr>
          <a:xfrm flipH="1" flipV="1">
            <a:off x="3820901" y="2470068"/>
            <a:ext cx="217699" cy="935183"/>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E776FB2-3427-474F-A4C4-AC59FCD78B66}"/>
              </a:ext>
            </a:extLst>
          </p:cNvPr>
          <p:cNvCxnSpPr>
            <a:cxnSpLocks/>
          </p:cNvCxnSpPr>
          <p:nvPr/>
        </p:nvCxnSpPr>
        <p:spPr>
          <a:xfrm flipH="1" flipV="1">
            <a:off x="3017402" y="2381045"/>
            <a:ext cx="2448143" cy="1024205"/>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74299C8-C641-9246-9B2E-A837F28479A2}"/>
              </a:ext>
            </a:extLst>
          </p:cNvPr>
          <p:cNvCxnSpPr>
            <a:cxnSpLocks/>
          </p:cNvCxnSpPr>
          <p:nvPr/>
        </p:nvCxnSpPr>
        <p:spPr>
          <a:xfrm flipH="1">
            <a:off x="3415367" y="3632062"/>
            <a:ext cx="614003" cy="1973092"/>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03DA141-7EF4-6948-927E-78E523440673}"/>
              </a:ext>
            </a:extLst>
          </p:cNvPr>
          <p:cNvCxnSpPr>
            <a:cxnSpLocks/>
          </p:cNvCxnSpPr>
          <p:nvPr/>
        </p:nvCxnSpPr>
        <p:spPr>
          <a:xfrm flipH="1">
            <a:off x="2699908" y="3632061"/>
            <a:ext cx="2756407" cy="1989837"/>
          </a:xfrm>
          <a:prstGeom prst="straightConnector1">
            <a:avLst/>
          </a:prstGeom>
          <a:ln w="3810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2386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wipe(right)">
                                      <p:cBhvr>
                                        <p:cTn id="11" dur="500"/>
                                        <p:tgtEl>
                                          <p:spTgt spid="26"/>
                                        </p:tgtEl>
                                      </p:cBhvr>
                                    </p:animEffect>
                                  </p:childTnLst>
                                </p:cTn>
                              </p:par>
                              <p:par>
                                <p:cTn id="12" presetID="22" presetClass="entr" presetSubtype="2" fill="hold"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wipe(right)">
                                      <p:cBhvr>
                                        <p:cTn id="14" dur="500"/>
                                        <p:tgtEl>
                                          <p:spTgt spid="27"/>
                                        </p:tgtEl>
                                      </p:cBhvr>
                                    </p:animEffect>
                                  </p:childTnLst>
                                </p:cTn>
                              </p:par>
                              <p:par>
                                <p:cTn id="15" presetID="22" presetClass="entr" presetSubtype="2"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right)">
                                      <p:cBhvr>
                                        <p:cTn id="17" dur="500"/>
                                        <p:tgtEl>
                                          <p:spTgt spid="21"/>
                                        </p:tgtEl>
                                      </p:cBhvr>
                                    </p:animEffect>
                                  </p:childTnLst>
                                </p:cTn>
                              </p:par>
                              <p:par>
                                <p:cTn id="18" presetID="22" presetClass="entr" presetSubtype="2" fill="hold"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right)">
                                      <p:cBhvr>
                                        <p:cTn id="2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dirty="0"/>
              <a:t>Programming at the Hardware/Software Interface</a:t>
            </a:r>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Types of</a:t>
            </a:r>
            <a:br>
              <a:rPr lang="en-US" dirty="0"/>
            </a:br>
            <a:r>
              <a:rPr lang="en-US" dirty="0"/>
              <a:t>Instruction Set Architectures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95672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42969</TotalTime>
  <Words>9190</Words>
  <Application>Microsoft Macintosh PowerPoint</Application>
  <PresentationFormat>Widescreen</PresentationFormat>
  <Paragraphs>1661</Paragraphs>
  <Slides>69</Slides>
  <Notes>54</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Calibri</vt:lpstr>
      <vt:lpstr>Calibri Light</vt:lpstr>
      <vt:lpstr>Lucida Console</vt:lpstr>
      <vt:lpstr>Office Theme</vt:lpstr>
      <vt:lpstr>Assembly Language</vt:lpstr>
      <vt:lpstr>PowerPoint Presentation</vt:lpstr>
      <vt:lpstr>From C Code to Machine Code</vt:lpstr>
      <vt:lpstr>From C Code to Executable</vt:lpstr>
      <vt:lpstr>Compiling to Assembly</vt:lpstr>
      <vt:lpstr>Assembly Language's View of Processor</vt:lpstr>
      <vt:lpstr>Assembly Language Data Types</vt:lpstr>
      <vt:lpstr>Assembling &amp; Linking to Machine Code </vt:lpstr>
      <vt:lpstr>Types of Instruction Set Architectures</vt:lpstr>
      <vt:lpstr>Layers of Abstraction</vt:lpstr>
      <vt:lpstr>Two Classes of ISAs</vt:lpstr>
      <vt:lpstr>RISC vs CISC</vt:lpstr>
      <vt:lpstr>RISC vs CISC</vt:lpstr>
      <vt:lpstr>RISC vs CISC</vt:lpstr>
      <vt:lpstr>RISC vs CISC</vt:lpstr>
      <vt:lpstr>Notable CISC, RISC ISAs</vt:lpstr>
      <vt:lpstr>x86 Assembly Language</vt:lpstr>
      <vt:lpstr>CISC Philosophy: Give Programmers What They Need</vt:lpstr>
      <vt:lpstr>x86 Processors</vt:lpstr>
      <vt:lpstr>x86 Registers: 16-bit</vt:lpstr>
      <vt:lpstr>x86 Registers: 32-bit</vt:lpstr>
      <vt:lpstr>x86 Registers: 64-bit</vt:lpstr>
      <vt:lpstr>IA32 vs x86-64</vt:lpstr>
      <vt:lpstr>x86 Operand Types</vt:lpstr>
      <vt:lpstr>x86 Move Instruction</vt:lpstr>
      <vt:lpstr>x86 Operation Suffixes</vt:lpstr>
      <vt:lpstr>x86 Operation Suffixes</vt:lpstr>
      <vt:lpstr>x86 Operation Suffixes</vt:lpstr>
      <vt:lpstr>x86 Operand Combinations</vt:lpstr>
      <vt:lpstr>x86 Addressing Modes</vt:lpstr>
      <vt:lpstr>x86 Addressing Modes</vt:lpstr>
      <vt:lpstr>x86 Addressing Modes</vt:lpstr>
      <vt:lpstr>Review of Operands</vt:lpstr>
      <vt:lpstr>Review of Operands</vt:lpstr>
      <vt:lpstr>Review of Operands</vt:lpstr>
      <vt:lpstr>Review of Addressing Modes</vt:lpstr>
      <vt:lpstr>Review of Addressing Modes</vt:lpstr>
      <vt:lpstr>Review of Addressing Modes</vt:lpstr>
      <vt:lpstr>Review of Addressing Modes</vt:lpstr>
      <vt:lpstr>Let’s step through some code</vt:lpstr>
      <vt:lpstr>Let’s step through some code</vt:lpstr>
      <vt:lpstr>Let’s step through some code</vt:lpstr>
      <vt:lpstr>Let’s practice with addressing modes</vt:lpstr>
      <vt:lpstr>x86 Load Effective Address Instruction</vt:lpstr>
      <vt:lpstr>Let’s step through that</vt:lpstr>
      <vt:lpstr>Let’s step through that</vt:lpstr>
      <vt:lpstr>Load Effective Address     Uses addressing modes but doesn’t access memory</vt:lpstr>
      <vt:lpstr>x86 Instructions: Two Argument Instructions (Arithmetic/Logic)</vt:lpstr>
      <vt:lpstr>x86 Instructions: Two Argument Instructions (Bit Shift)</vt:lpstr>
      <vt:lpstr>x86 Instructions: One Argument Instructions</vt:lpstr>
      <vt:lpstr>Compiler will try not to use idivq</vt:lpstr>
      <vt:lpstr>X86 Arithmetic, Logical, Bit Shift Instructions</vt:lpstr>
      <vt:lpstr>x86 Operand Combinations</vt:lpstr>
      <vt:lpstr>leaq, revisited</vt:lpstr>
      <vt:lpstr>Let’s step through that</vt:lpstr>
      <vt:lpstr>leaq, revisited</vt:lpstr>
      <vt:lpstr>Let’s practice some arithmetic</vt:lpstr>
      <vt:lpstr>ARM Assembly Language</vt:lpstr>
      <vt:lpstr>RISC Philosophy: Simple Can Be Made Fast</vt:lpstr>
      <vt:lpstr>ARM Registers: 32-bit</vt:lpstr>
      <vt:lpstr>ARM Registers: 64-bit</vt:lpstr>
      <vt:lpstr>Load/Store Instructions</vt:lpstr>
      <vt:lpstr>Address Modes for Load/Store</vt:lpstr>
      <vt:lpstr>ARM Instructions: Three Argument Instructions (Arithmetic/Logic)</vt:lpstr>
      <vt:lpstr>ARM Operand Combinations for move, arithmetic, logical instructions</vt:lpstr>
      <vt:lpstr>ARM Instructions: Three Argument Instructions (Bit Shift)</vt:lpstr>
      <vt:lpstr>ARM Instructions: Two Argument Instructions</vt:lpstr>
      <vt:lpstr>ARM does not have…</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474</cp:revision>
  <dcterms:created xsi:type="dcterms:W3CDTF">2018-01-03T19:54:25Z</dcterms:created>
  <dcterms:modified xsi:type="dcterms:W3CDTF">2021-09-18T13:13:14Z</dcterms:modified>
</cp:coreProperties>
</file>

<file path=docProps/thumbnail.jpeg>
</file>